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705" r:id="rId3"/>
    <p:sldMasterId id="2147483744" r:id="rId4"/>
  </p:sldMasterIdLst>
  <p:notesMasterIdLst>
    <p:notesMasterId r:id="rId66"/>
  </p:notesMasterIdLst>
  <p:sldIdLst>
    <p:sldId id="4631" r:id="rId5"/>
    <p:sldId id="4122" r:id="rId6"/>
    <p:sldId id="4047" r:id="rId7"/>
    <p:sldId id="400" r:id="rId8"/>
    <p:sldId id="406" r:id="rId9"/>
    <p:sldId id="401" r:id="rId10"/>
    <p:sldId id="402" r:id="rId11"/>
    <p:sldId id="407" r:id="rId12"/>
    <p:sldId id="403" r:id="rId13"/>
    <p:sldId id="404" r:id="rId14"/>
    <p:sldId id="405" r:id="rId15"/>
    <p:sldId id="408" r:id="rId16"/>
    <p:sldId id="409" r:id="rId17"/>
    <p:sldId id="410" r:id="rId18"/>
    <p:sldId id="411" r:id="rId19"/>
    <p:sldId id="412" r:id="rId20"/>
    <p:sldId id="413" r:id="rId21"/>
    <p:sldId id="414" r:id="rId22"/>
    <p:sldId id="415" r:id="rId23"/>
    <p:sldId id="416" r:id="rId24"/>
    <p:sldId id="417" r:id="rId25"/>
    <p:sldId id="418" r:id="rId26"/>
    <p:sldId id="419" r:id="rId27"/>
    <p:sldId id="420" r:id="rId28"/>
    <p:sldId id="421" r:id="rId29"/>
    <p:sldId id="422" r:id="rId30"/>
    <p:sldId id="423" r:id="rId31"/>
    <p:sldId id="4552" r:id="rId32"/>
    <p:sldId id="425" r:id="rId33"/>
    <p:sldId id="426" r:id="rId34"/>
    <p:sldId id="427" r:id="rId35"/>
    <p:sldId id="428" r:id="rId36"/>
    <p:sldId id="429" r:id="rId37"/>
    <p:sldId id="430" r:id="rId38"/>
    <p:sldId id="431" r:id="rId39"/>
    <p:sldId id="432" r:id="rId40"/>
    <p:sldId id="455" r:id="rId41"/>
    <p:sldId id="433" r:id="rId42"/>
    <p:sldId id="434" r:id="rId43"/>
    <p:sldId id="4836" r:id="rId44"/>
    <p:sldId id="436" r:id="rId45"/>
    <p:sldId id="437" r:id="rId46"/>
    <p:sldId id="438" r:id="rId47"/>
    <p:sldId id="439" r:id="rId48"/>
    <p:sldId id="456" r:id="rId49"/>
    <p:sldId id="440" r:id="rId50"/>
    <p:sldId id="441" r:id="rId51"/>
    <p:sldId id="442" r:id="rId52"/>
    <p:sldId id="443" r:id="rId53"/>
    <p:sldId id="457" r:id="rId54"/>
    <p:sldId id="444" r:id="rId55"/>
    <p:sldId id="445" r:id="rId56"/>
    <p:sldId id="446" r:id="rId57"/>
    <p:sldId id="447" r:id="rId58"/>
    <p:sldId id="448" r:id="rId59"/>
    <p:sldId id="449" r:id="rId60"/>
    <p:sldId id="450" r:id="rId61"/>
    <p:sldId id="451" r:id="rId62"/>
    <p:sldId id="4830" r:id="rId63"/>
    <p:sldId id="4804" r:id="rId64"/>
    <p:sldId id="483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79878" autoAdjust="0"/>
  </p:normalViewPr>
  <p:slideViewPr>
    <p:cSldViewPr snapToGrid="0">
      <p:cViewPr varScale="1">
        <p:scale>
          <a:sx n="97" d="100"/>
          <a:sy n="97"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78C12C55-2360-4ABD-B9CC-53C76E114A89}" type="datetimeFigureOut">
              <a:rPr lang="en-US" smtClean="0"/>
              <a:pPr/>
              <a:t>7/10/22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85A32FBE-7192-4B9C-9D07-444001C4AA18}" type="slidenum">
              <a:rPr lang="en-US" smtClean="0"/>
              <a:pPr/>
              <a:t>‹#›</a:t>
            </a:fld>
            <a:endParaRPr lang="en-US" dirty="0"/>
          </a:p>
        </p:txBody>
      </p:sp>
    </p:spTree>
    <p:extLst>
      <p:ext uri="{BB962C8B-B14F-4D97-AF65-F5344CB8AC3E}">
        <p14:creationId xmlns:p14="http://schemas.microsoft.com/office/powerpoint/2010/main" val="350578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ools.ietf.org/html/rfc6749#section-1.3.3"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tools.ietf.org/html/rfc6749#section-1.5" TargetMode="External"/><Relationship Id="rId4" Type="http://schemas.openxmlformats.org/officeDocument/2006/relationships/hyperlink" Target="https://tools.ietf.org/html/rfc6749#section-1.4"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B8D726-D0BC-B240-A677-46F99704B7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215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12</a:t>
            </a:fld>
            <a:endParaRPr lang="en-US" dirty="0"/>
          </a:p>
        </p:txBody>
      </p:sp>
    </p:spTree>
    <p:extLst>
      <p:ext uri="{BB962C8B-B14F-4D97-AF65-F5344CB8AC3E}">
        <p14:creationId xmlns:p14="http://schemas.microsoft.com/office/powerpoint/2010/main" val="1079424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altLang="en-US" dirty="0"/>
              <a:t>Add password storage format, for plain text, add {</a:t>
            </a:r>
            <a:r>
              <a:rPr lang="en-US" altLang="en-US" dirty="0" err="1"/>
              <a:t>noop</a:t>
            </a:r>
            <a:r>
              <a:rPr lang="en-US" altLang="en-US" dirty="0"/>
              <a:t>}</a:t>
            </a:r>
          </a:p>
          <a:p>
            <a:pPr marL="0" lvl="1"/>
            <a:endParaRPr lang="en-US" altLang="en-US" dirty="0"/>
          </a:p>
          <a:p>
            <a:pPr marL="0" lvl="1"/>
            <a:r>
              <a:rPr lang="en-US" altLang="en-US" dirty="0"/>
              <a:t>https://www.mkyong.com/spring-boot/spring-rest-spring-security-example/</a:t>
            </a:r>
          </a:p>
          <a:p>
            <a:pPr marL="0" lvl="1"/>
            <a:endParaRPr lang="en-US" altLang="en-US" dirty="0"/>
          </a:p>
          <a:p>
            <a:pPr marL="0" lvl="1"/>
            <a:r>
              <a:rPr lang="en-US" altLang="en-US" dirty="0"/>
              <a:t>https://www.devglan.com/spring-security/spring-boot-security-rest-basic-authentication</a:t>
            </a:r>
          </a:p>
          <a:p>
            <a:pPr marL="0" lvl="1"/>
            <a:endParaRPr lang="en-US" altLang="en-US" dirty="0"/>
          </a:p>
          <a:p>
            <a:pPr marL="0" lvl="1"/>
            <a:r>
              <a:rPr lang="en-US" altLang="en-US" dirty="0"/>
              <a:t>https://spring.io/guides/topicals/spring-security-architecture/</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13</a:t>
            </a:fld>
            <a:endParaRPr lang="en-US" dirty="0"/>
          </a:p>
        </p:txBody>
      </p:sp>
    </p:spTree>
    <p:extLst>
      <p:ext uri="{BB962C8B-B14F-4D97-AF65-F5344CB8AC3E}">
        <p14:creationId xmlns:p14="http://schemas.microsoft.com/office/powerpoint/2010/main" val="247537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One important implementation of the interface that we are using in our sample project is </a:t>
            </a:r>
            <a:r>
              <a:rPr lang="en-US" altLang="en-US" dirty="0" err="1"/>
              <a:t>DaoAuthenticationProvider</a:t>
            </a:r>
            <a:r>
              <a:rPr lang="en-US" altLang="en-US" dirty="0"/>
              <a:t>, which retrieves user details from a </a:t>
            </a:r>
            <a:r>
              <a:rPr lang="en-US" altLang="en-US" dirty="0" err="1"/>
              <a:t>UserDetailsService</a:t>
            </a:r>
            <a:r>
              <a:rPr lang="en-US" altLang="en-US" dirty="0"/>
              <a:t>.</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14</a:t>
            </a:fld>
            <a:endParaRPr lang="en-US" dirty="0"/>
          </a:p>
        </p:txBody>
      </p:sp>
    </p:spTree>
    <p:extLst>
      <p:ext uri="{BB962C8B-B14F-4D97-AF65-F5344CB8AC3E}">
        <p14:creationId xmlns:p14="http://schemas.microsoft.com/office/powerpoint/2010/main" val="363507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altLang="en-US" dirty="0"/>
              <a:t>Add password storage format, for plain text, add {</a:t>
            </a:r>
            <a:r>
              <a:rPr lang="en-US" altLang="en-US" dirty="0" err="1"/>
              <a:t>noop</a:t>
            </a:r>
            <a:r>
              <a:rPr lang="en-US" altLang="en-US" dirty="0"/>
              <a:t>}</a:t>
            </a:r>
          </a:p>
          <a:p>
            <a:pPr marL="0" lvl="1"/>
            <a:endParaRPr lang="en-US" altLang="en-US" dirty="0"/>
          </a:p>
          <a:p>
            <a:pPr marL="0" lvl="1"/>
            <a:r>
              <a:rPr lang="en-US" altLang="en-US" dirty="0"/>
              <a:t>https://www.mkyong.com/spring-boot/spring-rest-spring-security-example/</a:t>
            </a:r>
          </a:p>
          <a:p>
            <a:pPr marL="0" lvl="1"/>
            <a:endParaRPr lang="en-US" altLang="en-US" dirty="0"/>
          </a:p>
          <a:p>
            <a:pPr marL="0" lvl="1"/>
            <a:r>
              <a:rPr lang="en-US" altLang="en-US" dirty="0"/>
              <a:t>https://www.devglan.com/spring-security/spring-boot-security-rest-basic-authentication</a:t>
            </a:r>
          </a:p>
          <a:p>
            <a:pPr marL="0" lvl="1"/>
            <a:endParaRPr lang="en-US" altLang="en-US" dirty="0"/>
          </a:p>
          <a:p>
            <a:pPr marL="0" lvl="1"/>
            <a:r>
              <a:rPr lang="en-US" altLang="en-US" dirty="0"/>
              <a:t>https://spring.io/guides/topicals/spring-security-architecture/</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15</a:t>
            </a:fld>
            <a:endParaRPr lang="en-US" dirty="0"/>
          </a:p>
        </p:txBody>
      </p:sp>
    </p:spTree>
    <p:extLst>
      <p:ext uri="{BB962C8B-B14F-4D97-AF65-F5344CB8AC3E}">
        <p14:creationId xmlns:p14="http://schemas.microsoft.com/office/powerpoint/2010/main" val="2449196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altLang="en-US" dirty="0"/>
              <a:t>https://spring.io/guides/topicals/spring-security-architecture</a:t>
            </a:r>
          </a:p>
          <a:p>
            <a:pPr marL="0" lvl="1"/>
            <a:r>
              <a:rPr lang="en-US" altLang="en-US" dirty="0"/>
              <a:t>https://www.mkyong.com/spring-boot/spring-rest-spring-security-example/</a:t>
            </a:r>
          </a:p>
          <a:p>
            <a:pPr marL="0" lvl="1"/>
            <a:endParaRPr lang="en-US" altLang="en-US" dirty="0"/>
          </a:p>
          <a:p>
            <a:pPr marL="0" lvl="1"/>
            <a:r>
              <a:rPr lang="en-US" altLang="en-US" dirty="0"/>
              <a:t>https://www.devglan.com/spring-security/spring-boot-security-rest-basic-authentication</a:t>
            </a:r>
          </a:p>
          <a:p>
            <a:pPr marL="0" lvl="1"/>
            <a:endParaRPr lang="en-US"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16</a:t>
            </a:fld>
            <a:endParaRPr lang="en-US" dirty="0"/>
          </a:p>
        </p:txBody>
      </p:sp>
    </p:spTree>
    <p:extLst>
      <p:ext uri="{BB962C8B-B14F-4D97-AF65-F5344CB8AC3E}">
        <p14:creationId xmlns:p14="http://schemas.microsoft.com/office/powerpoint/2010/main" val="1162684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One important implementation of the interface that we are using in our sample project is </a:t>
            </a:r>
            <a:r>
              <a:rPr lang="en-US" altLang="en-US" dirty="0" err="1"/>
              <a:t>DaoAuthenticationProvider</a:t>
            </a:r>
            <a:r>
              <a:rPr lang="en-US" altLang="en-US" dirty="0"/>
              <a:t>, which retrieves user details from a </a:t>
            </a:r>
            <a:r>
              <a:rPr lang="en-US" altLang="en-US" dirty="0" err="1"/>
              <a:t>UserDetailsService</a:t>
            </a:r>
            <a:r>
              <a:rPr lang="en-US" altLang="en-US" dirty="0"/>
              <a:t>.</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17</a:t>
            </a:fld>
            <a:endParaRPr lang="en-US" dirty="0"/>
          </a:p>
        </p:txBody>
      </p:sp>
    </p:spTree>
    <p:extLst>
      <p:ext uri="{BB962C8B-B14F-4D97-AF65-F5344CB8AC3E}">
        <p14:creationId xmlns:p14="http://schemas.microsoft.com/office/powerpoint/2010/main" val="11027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Tx/>
              <a:buChar char="•"/>
            </a:pPr>
            <a:r>
              <a:rPr lang="en-US" altLang="en-US" dirty="0"/>
              <a:t>One important implementation of the interface that we are using in our sample project is </a:t>
            </a:r>
            <a:r>
              <a:rPr lang="en-US" altLang="en-US" dirty="0" err="1"/>
              <a:t>DaoAuthenticationProvider</a:t>
            </a:r>
            <a:r>
              <a:rPr lang="en-US" altLang="en-US" dirty="0"/>
              <a:t>, which retrieves user details from a </a:t>
            </a:r>
            <a:r>
              <a:rPr lang="en-US" altLang="en-US" dirty="0" err="1"/>
              <a:t>UserDetailsService</a:t>
            </a:r>
            <a:r>
              <a:rPr lang="en-US" altLang="en-US" dirty="0"/>
              <a:t>.</a:t>
            </a:r>
          </a:p>
          <a:p>
            <a:pPr marL="571500" indent="-571500">
              <a:buFontTx/>
              <a:buChar char="•"/>
            </a:pPr>
            <a:r>
              <a:rPr lang="en-US" altLang="en-US" dirty="0"/>
              <a:t>https://docs.spring.io/spring-security/site/docs/4.0.x/apidocs/org/springframework/security/core/GrantedAuthority.html#getAuthority--</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18</a:t>
            </a:fld>
            <a:endParaRPr lang="en-US" dirty="0"/>
          </a:p>
        </p:txBody>
      </p:sp>
    </p:spTree>
    <p:extLst>
      <p:ext uri="{BB962C8B-B14F-4D97-AF65-F5344CB8AC3E}">
        <p14:creationId xmlns:p14="http://schemas.microsoft.com/office/powerpoint/2010/main" val="2192330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One important implementation of the interface that we are using in our sample project is </a:t>
            </a:r>
            <a:r>
              <a:rPr lang="en-US" altLang="en-US" dirty="0" err="1"/>
              <a:t>DaoAuthenticationProvider</a:t>
            </a:r>
            <a:r>
              <a:rPr lang="en-US" altLang="en-US" dirty="0"/>
              <a:t>, which retrieves user details from a </a:t>
            </a:r>
            <a:r>
              <a:rPr lang="en-US" altLang="en-US" dirty="0" err="1"/>
              <a:t>UserDetailsService</a:t>
            </a:r>
            <a:r>
              <a:rPr lang="en-US" altLang="en-US" dirty="0"/>
              <a:t>.</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19</a:t>
            </a:fld>
            <a:endParaRPr lang="en-US" dirty="0"/>
          </a:p>
        </p:txBody>
      </p:sp>
    </p:spTree>
    <p:extLst>
      <p:ext uri="{BB962C8B-B14F-4D97-AF65-F5344CB8AC3E}">
        <p14:creationId xmlns:p14="http://schemas.microsoft.com/office/powerpoint/2010/main" val="3690306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One important implementation of the interface that we are using in our sample project is </a:t>
            </a:r>
            <a:r>
              <a:rPr lang="en-US" altLang="en-US" dirty="0" err="1"/>
              <a:t>DaoAuthenticationProvider</a:t>
            </a:r>
            <a:r>
              <a:rPr lang="en-US" altLang="en-US" dirty="0"/>
              <a:t>, which retrieves user details from a </a:t>
            </a:r>
            <a:r>
              <a:rPr lang="en-US" altLang="en-US" dirty="0" err="1"/>
              <a:t>UserDetailsService</a:t>
            </a:r>
            <a:r>
              <a:rPr lang="en-US" altLang="en-US" dirty="0"/>
              <a:t>.</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20</a:t>
            </a:fld>
            <a:endParaRPr lang="en-US" dirty="0"/>
          </a:p>
        </p:txBody>
      </p:sp>
    </p:spTree>
    <p:extLst>
      <p:ext uri="{BB962C8B-B14F-4D97-AF65-F5344CB8AC3E}">
        <p14:creationId xmlns:p14="http://schemas.microsoft.com/office/powerpoint/2010/main" val="2114088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Tx/>
              <a:buChar char="•"/>
              <a:defRPr/>
            </a:pPr>
            <a:r>
              <a:rPr lang="en-US" altLang="en-US" dirty="0"/>
              <a:t>Implement </a:t>
            </a:r>
            <a:r>
              <a:rPr lang="en-US" altLang="en-US" dirty="0" err="1"/>
              <a:t>AuthenticatioManager</a:t>
            </a:r>
            <a:r>
              <a:rPr lang="en-US" altLang="en-US" dirty="0"/>
              <a:t> as above for global provider or as below for local</a:t>
            </a:r>
          </a:p>
          <a:p>
            <a:pPr>
              <a:defRPr/>
            </a:pPr>
            <a:r>
              <a:rPr lang="en-US" dirty="0"/>
              <a:t>@</a:t>
            </a:r>
            <a:r>
              <a:rPr lang="en-US" dirty="0" err="1"/>
              <a:t>Autowired</a:t>
            </a:r>
            <a:endParaRPr lang="en-US" dirty="0"/>
          </a:p>
          <a:p>
            <a:pPr>
              <a:defRPr/>
            </a:pPr>
            <a:r>
              <a:rPr lang="en-US" b="1" dirty="0"/>
              <a:t>private</a:t>
            </a:r>
            <a:r>
              <a:rPr lang="en-US" dirty="0"/>
              <a:t> </a:t>
            </a:r>
            <a:r>
              <a:rPr lang="en-US" dirty="0" err="1"/>
              <a:t>AccountDetailsService</a:t>
            </a:r>
            <a:r>
              <a:rPr lang="en-US" dirty="0"/>
              <a:t> </a:t>
            </a:r>
            <a:r>
              <a:rPr lang="en-US" dirty="0" err="1"/>
              <a:t>userDetailsService</a:t>
            </a:r>
            <a:r>
              <a:rPr lang="en-US" dirty="0"/>
              <a:t>;</a:t>
            </a:r>
          </a:p>
          <a:p>
            <a:pPr>
              <a:defRPr/>
            </a:pPr>
            <a:r>
              <a:rPr lang="en-US" dirty="0"/>
              <a:t>@Override</a:t>
            </a:r>
          </a:p>
          <a:p>
            <a:pPr>
              <a:defRPr/>
            </a:pPr>
            <a:r>
              <a:rPr lang="en-US" dirty="0"/>
              <a:t>    </a:t>
            </a:r>
            <a:r>
              <a:rPr lang="en-US" b="1" dirty="0"/>
              <a:t>protected</a:t>
            </a:r>
            <a:r>
              <a:rPr lang="en-US" dirty="0"/>
              <a:t> </a:t>
            </a:r>
            <a:r>
              <a:rPr lang="en-US" b="1" dirty="0"/>
              <a:t>void</a:t>
            </a:r>
            <a:r>
              <a:rPr lang="en-US" dirty="0"/>
              <a:t> configure(</a:t>
            </a:r>
            <a:r>
              <a:rPr lang="en-US" dirty="0" err="1"/>
              <a:t>AuthenticationManagerBuilder</a:t>
            </a:r>
            <a:r>
              <a:rPr lang="en-US" dirty="0"/>
              <a:t> </a:t>
            </a:r>
            <a:r>
              <a:rPr lang="en-US" dirty="0" err="1"/>
              <a:t>auth</a:t>
            </a:r>
            <a:r>
              <a:rPr lang="en-US" dirty="0"/>
              <a:t>)</a:t>
            </a:r>
          </a:p>
          <a:p>
            <a:pPr>
              <a:defRPr/>
            </a:pPr>
            <a:r>
              <a:rPr lang="en-US" dirty="0"/>
              <a:t>      </a:t>
            </a:r>
            <a:r>
              <a:rPr lang="en-US" b="1" dirty="0"/>
              <a:t>throws</a:t>
            </a:r>
            <a:r>
              <a:rPr lang="en-US" dirty="0"/>
              <a:t> Exception {</a:t>
            </a:r>
          </a:p>
          <a:p>
            <a:pPr>
              <a:defRPr/>
            </a:pPr>
            <a:r>
              <a:rPr lang="en-US" dirty="0"/>
              <a:t>        </a:t>
            </a:r>
            <a:r>
              <a:rPr lang="en-US" dirty="0" err="1"/>
              <a:t>auth.userDetailsService</a:t>
            </a:r>
            <a:r>
              <a:rPr lang="en-US" dirty="0"/>
              <a:t>(</a:t>
            </a:r>
            <a:r>
              <a:rPr lang="en-US" dirty="0" err="1"/>
              <a:t>userDetailsService</a:t>
            </a:r>
            <a:r>
              <a:rPr lang="en-US" dirty="0"/>
              <a:t>);</a:t>
            </a:r>
          </a:p>
          <a:p>
            <a:pPr>
              <a:defRPr/>
            </a:pPr>
            <a:r>
              <a:rPr lang="en-US" dirty="0"/>
              <a:t>    }</a:t>
            </a:r>
          </a:p>
          <a:p>
            <a:pPr marL="571500" indent="-571500">
              <a:buFontTx/>
              <a:buChar char="•"/>
              <a:defRPr/>
            </a:pPr>
            <a:endParaRPr lang="en-US"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21</a:t>
            </a:fld>
            <a:endParaRPr lang="en-US" dirty="0"/>
          </a:p>
        </p:txBody>
      </p:sp>
    </p:spTree>
    <p:extLst>
      <p:ext uri="{BB962C8B-B14F-4D97-AF65-F5344CB8AC3E}">
        <p14:creationId xmlns:p14="http://schemas.microsoft.com/office/powerpoint/2010/main" val="1238135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https://spring.io/blog/2007/01/25/why-the-name-acegi</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4</a:t>
            </a:fld>
            <a:endParaRPr lang="en-US" dirty="0"/>
          </a:p>
        </p:txBody>
      </p:sp>
    </p:spTree>
    <p:extLst>
      <p:ext uri="{BB962C8B-B14F-4D97-AF65-F5344CB8AC3E}">
        <p14:creationId xmlns:p14="http://schemas.microsoft.com/office/powerpoint/2010/main" val="3429353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altLang="en-US" dirty="0"/>
              <a:t>Add password storage format, for plain text, add {</a:t>
            </a:r>
            <a:r>
              <a:rPr lang="en-US" altLang="en-US" dirty="0" err="1"/>
              <a:t>noop</a:t>
            </a:r>
            <a:r>
              <a:rPr lang="en-US" altLang="en-US" dirty="0"/>
              <a:t>}</a:t>
            </a:r>
          </a:p>
          <a:p>
            <a:r>
              <a:rPr lang="en-US" altLang="en-US" dirty="0" err="1"/>
              <a:t>http.authorizeRequests</a:t>
            </a:r>
            <a:r>
              <a:rPr lang="en-US" altLang="en-US" dirty="0"/>
              <a:t>().</a:t>
            </a:r>
            <a:r>
              <a:rPr lang="en-US" altLang="en-US" dirty="0" err="1"/>
              <a:t>antMatchers</a:t>
            </a:r>
            <a:r>
              <a:rPr lang="en-US" altLang="en-US" dirty="0"/>
              <a:t>("/all").</a:t>
            </a:r>
            <a:r>
              <a:rPr lang="en-US" altLang="en-US" dirty="0" err="1"/>
              <a:t>permitAll</a:t>
            </a:r>
            <a:r>
              <a:rPr lang="en-US" altLang="en-US" dirty="0"/>
              <a:t>()</a:t>
            </a:r>
          </a:p>
          <a:p>
            <a:r>
              <a:rPr lang="en-US" altLang="en-US" dirty="0"/>
              <a:t>.</a:t>
            </a:r>
            <a:r>
              <a:rPr lang="en-US" altLang="en-US" dirty="0" err="1"/>
              <a:t>anyRequest</a:t>
            </a:r>
            <a:r>
              <a:rPr lang="en-US" altLang="en-US" dirty="0"/>
              <a:t>().authenticated()</a:t>
            </a:r>
          </a:p>
          <a:p>
            <a:r>
              <a:rPr lang="en-US" altLang="en-US" dirty="0"/>
              <a:t>.and().</a:t>
            </a:r>
            <a:r>
              <a:rPr lang="en-US" altLang="en-US" dirty="0" err="1"/>
              <a:t>formLogin</a:t>
            </a:r>
            <a:r>
              <a:rPr lang="en-US" altLang="en-US" dirty="0"/>
              <a:t>().and().logout();</a:t>
            </a:r>
          </a:p>
          <a:p>
            <a:pPr marL="0" lvl="1"/>
            <a:endParaRPr lang="en-US"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22</a:t>
            </a:fld>
            <a:endParaRPr lang="en-US" dirty="0"/>
          </a:p>
        </p:txBody>
      </p:sp>
    </p:spTree>
    <p:extLst>
      <p:ext uri="{BB962C8B-B14F-4D97-AF65-F5344CB8AC3E}">
        <p14:creationId xmlns:p14="http://schemas.microsoft.com/office/powerpoint/2010/main" val="1121209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t>Add password storage format, for plain text, add {</a:t>
            </a:r>
            <a:r>
              <a:rPr lang="en-US" altLang="en-US" dirty="0" err="1"/>
              <a:t>noop</a:t>
            </a:r>
            <a:r>
              <a:rPr lang="en-US" altLang="en-US" dirty="0"/>
              <a:t>}</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23</a:t>
            </a:fld>
            <a:endParaRPr lang="en-US" dirty="0"/>
          </a:p>
        </p:txBody>
      </p:sp>
    </p:spTree>
    <p:extLst>
      <p:ext uri="{BB962C8B-B14F-4D97-AF65-F5344CB8AC3E}">
        <p14:creationId xmlns:p14="http://schemas.microsoft.com/office/powerpoint/2010/main" val="1085213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altLang="en-US" dirty="0"/>
              <a:t>Add password storage format, for plain text, add {</a:t>
            </a:r>
            <a:r>
              <a:rPr lang="en-US" altLang="en-US" dirty="0" err="1"/>
              <a:t>noop</a:t>
            </a:r>
            <a:r>
              <a:rPr lang="en-US" altLang="en-US" dirty="0"/>
              <a:t>}</a:t>
            </a:r>
          </a:p>
          <a:p>
            <a:pPr marL="0" lvl="1"/>
            <a:endParaRPr lang="en-US" altLang="en-US" dirty="0"/>
          </a:p>
          <a:p>
            <a:pPr marL="0" lvl="1"/>
            <a:r>
              <a:rPr lang="en-US" altLang="en-US" dirty="0"/>
              <a:t>https://www.mkyong.com/spring-boot/spring-rest-spring-security-example/</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24</a:t>
            </a:fld>
            <a:endParaRPr lang="en-US" dirty="0"/>
          </a:p>
        </p:txBody>
      </p:sp>
    </p:spTree>
    <p:extLst>
      <p:ext uri="{BB962C8B-B14F-4D97-AF65-F5344CB8AC3E}">
        <p14:creationId xmlns:p14="http://schemas.microsoft.com/office/powerpoint/2010/main" val="745363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altLang="en-US" dirty="0"/>
              <a:t>Add password storage format, for plain text, add {</a:t>
            </a:r>
            <a:r>
              <a:rPr lang="en-US" altLang="en-US" dirty="0" err="1"/>
              <a:t>noop</a:t>
            </a:r>
            <a:r>
              <a:rPr lang="en-US" altLang="en-US" dirty="0"/>
              <a:t>}</a:t>
            </a:r>
          </a:p>
          <a:p>
            <a:pPr marL="0" lvl="1"/>
            <a:endParaRPr lang="en-US" altLang="en-US" dirty="0"/>
          </a:p>
          <a:p>
            <a:pPr marL="0" lvl="1"/>
            <a:r>
              <a:rPr lang="en-US" altLang="en-US" dirty="0"/>
              <a:t>https://www.mkyong.com/spring-boot/spring-rest-spring-security-example/</a:t>
            </a:r>
          </a:p>
          <a:p>
            <a:pPr marL="0" lvl="1"/>
            <a:endParaRPr lang="en-US" altLang="en-US" dirty="0"/>
          </a:p>
          <a:p>
            <a:pPr marL="0" lvl="1"/>
            <a:r>
              <a:rPr lang="en-US" altLang="en-US" dirty="0"/>
              <a:t>https://docs.spring.io/spring-security/site/docs/4.1.3.RELEASE/guides/html5/form-javaconfig.html</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25</a:t>
            </a:fld>
            <a:endParaRPr lang="en-US" dirty="0"/>
          </a:p>
        </p:txBody>
      </p:sp>
    </p:spTree>
    <p:extLst>
      <p:ext uri="{BB962C8B-B14F-4D97-AF65-F5344CB8AC3E}">
        <p14:creationId xmlns:p14="http://schemas.microsoft.com/office/powerpoint/2010/main" val="3345939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26</a:t>
            </a:fld>
            <a:endParaRPr lang="en-US" dirty="0"/>
          </a:p>
        </p:txBody>
      </p:sp>
    </p:spTree>
    <p:extLst>
      <p:ext uri="{BB962C8B-B14F-4D97-AF65-F5344CB8AC3E}">
        <p14:creationId xmlns:p14="http://schemas.microsoft.com/office/powerpoint/2010/main" val="3490902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altLang="en-US" dirty="0"/>
              <a:t>Add password storage format, for plain text, add {</a:t>
            </a:r>
            <a:r>
              <a:rPr lang="en-US" altLang="en-US" dirty="0" err="1"/>
              <a:t>noop</a:t>
            </a:r>
            <a:r>
              <a:rPr lang="en-US" altLang="en-US" dirty="0"/>
              <a:t>}</a:t>
            </a:r>
          </a:p>
          <a:p>
            <a:pPr marL="0" lvl="1"/>
            <a:endParaRPr lang="en-US" altLang="en-US" dirty="0"/>
          </a:p>
          <a:p>
            <a:pPr marL="0" lvl="1"/>
            <a:r>
              <a:rPr lang="en-US" altLang="en-US" dirty="0"/>
              <a:t>https://www.mkyong.com/spring-boot/spring-rest-spring-security-example/</a:t>
            </a:r>
          </a:p>
          <a:p>
            <a:pPr marL="0" lvl="1"/>
            <a:endParaRPr lang="en-US" altLang="en-US" dirty="0"/>
          </a:p>
          <a:p>
            <a:pPr marL="0" lvl="1"/>
            <a:r>
              <a:rPr lang="en-US" altLang="en-US" dirty="0"/>
              <a:t>https://www.devglan.com/spring-security/spring-boot-security-rest-basic-authentication</a:t>
            </a:r>
          </a:p>
          <a:p>
            <a:pPr marL="0" lvl="1"/>
            <a:endParaRPr lang="en-US" altLang="en-US" dirty="0"/>
          </a:p>
          <a:p>
            <a:pPr marL="0" lvl="1"/>
            <a:r>
              <a:rPr lang="en-US" altLang="en-US" dirty="0"/>
              <a:t>https://spring.io/guides/topicals/spring-security-architecture/</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27</a:t>
            </a:fld>
            <a:endParaRPr lang="en-US" dirty="0"/>
          </a:p>
        </p:txBody>
      </p:sp>
    </p:spTree>
    <p:extLst>
      <p:ext uri="{BB962C8B-B14F-4D97-AF65-F5344CB8AC3E}">
        <p14:creationId xmlns:p14="http://schemas.microsoft.com/office/powerpoint/2010/main" val="3208654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29</a:t>
            </a:fld>
            <a:endParaRPr lang="en-US" dirty="0"/>
          </a:p>
        </p:txBody>
      </p:sp>
    </p:spTree>
    <p:extLst>
      <p:ext uri="{BB962C8B-B14F-4D97-AF65-F5344CB8AC3E}">
        <p14:creationId xmlns:p14="http://schemas.microsoft.com/office/powerpoint/2010/main" val="1558647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t>So we don't need the client to send the user name and password to the server during each request for authentication, but only once after which the server issues a JWT to the client. </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30</a:t>
            </a:fld>
            <a:endParaRPr lang="en-US" dirty="0"/>
          </a:p>
        </p:txBody>
      </p:sp>
    </p:spTree>
    <p:extLst>
      <p:ext uri="{BB962C8B-B14F-4D97-AF65-F5344CB8AC3E}">
        <p14:creationId xmlns:p14="http://schemas.microsoft.com/office/powerpoint/2010/main" val="3780928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We can encrypt the payload data if we want to make it more secure. However we can be sure that no one can tamper and change the payload information. If this is done the server will recognize it.</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31</a:t>
            </a:fld>
            <a:endParaRPr lang="en-US" dirty="0"/>
          </a:p>
        </p:txBody>
      </p:sp>
    </p:spTree>
    <p:extLst>
      <p:ext uri="{BB962C8B-B14F-4D97-AF65-F5344CB8AC3E}">
        <p14:creationId xmlns:p14="http://schemas.microsoft.com/office/powerpoint/2010/main" val="3222173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One important implementation of the interface that we are using in our sample project is </a:t>
            </a:r>
            <a:r>
              <a:rPr lang="en-US" altLang="en-US" dirty="0" err="1"/>
              <a:t>DaoAuthenticationProvider</a:t>
            </a:r>
            <a:r>
              <a:rPr lang="en-US" altLang="en-US" dirty="0"/>
              <a:t>, which retrieves user details from a </a:t>
            </a:r>
            <a:r>
              <a:rPr lang="en-US" altLang="en-US" dirty="0" err="1"/>
              <a:t>UserDetailsService</a:t>
            </a:r>
            <a:r>
              <a:rPr lang="en-US" altLang="en-US" dirty="0"/>
              <a:t>.</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32</a:t>
            </a:fld>
            <a:endParaRPr lang="en-US" dirty="0"/>
          </a:p>
        </p:txBody>
      </p:sp>
    </p:spTree>
    <p:extLst>
      <p:ext uri="{BB962C8B-B14F-4D97-AF65-F5344CB8AC3E}">
        <p14:creationId xmlns:p14="http://schemas.microsoft.com/office/powerpoint/2010/main" val="3052525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t>
            </a:r>
            <a:r>
              <a:rPr lang="en-US" altLang="en-US" b="1" dirty="0"/>
              <a:t>Authentication</a:t>
            </a:r>
            <a:r>
              <a:rPr lang="en-US" altLang="en-US" dirty="0"/>
              <a:t>” is the assurance that the user is actually the user he is claiming to be, for example, when the user logs into any application and gives his credentials, he authenticates himself</a:t>
            </a:r>
          </a:p>
          <a:p>
            <a:endParaRPr lang="en-US" altLang="en-US" dirty="0"/>
          </a:p>
          <a:p>
            <a:r>
              <a:rPr lang="en-US" altLang="en-US" dirty="0"/>
              <a:t>https://docs.spring.io/spring-security/site/docs/3.1.x/reference/springsecurity-single.html</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5</a:t>
            </a:fld>
            <a:endParaRPr lang="en-US" dirty="0"/>
          </a:p>
        </p:txBody>
      </p:sp>
    </p:spTree>
    <p:extLst>
      <p:ext uri="{BB962C8B-B14F-4D97-AF65-F5344CB8AC3E}">
        <p14:creationId xmlns:p14="http://schemas.microsoft.com/office/powerpoint/2010/main" val="144517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One important implementation of the interface that we are using in our sample project is </a:t>
            </a:r>
            <a:r>
              <a:rPr lang="en-US" altLang="en-US" dirty="0" err="1"/>
              <a:t>DaoAuthenticationProvider</a:t>
            </a:r>
            <a:r>
              <a:rPr lang="en-US" altLang="en-US" dirty="0"/>
              <a:t>, which retrieves user details from a </a:t>
            </a:r>
            <a:r>
              <a:rPr lang="en-US" altLang="en-US" dirty="0" err="1"/>
              <a:t>UserDetailsService</a:t>
            </a:r>
            <a:r>
              <a:rPr lang="en-US" altLang="en-US" dirty="0"/>
              <a:t>.</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33</a:t>
            </a:fld>
            <a:endParaRPr lang="en-US" dirty="0"/>
          </a:p>
        </p:txBody>
      </p:sp>
    </p:spTree>
    <p:extLst>
      <p:ext uri="{BB962C8B-B14F-4D97-AF65-F5344CB8AC3E}">
        <p14:creationId xmlns:p14="http://schemas.microsoft.com/office/powerpoint/2010/main" val="34413973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buFontTx/>
              <a:buChar char="•"/>
            </a:pPr>
            <a:r>
              <a:rPr lang="en-US" altLang="en-US" dirty="0"/>
              <a:t>Spring Security</a:t>
            </a:r>
          </a:p>
          <a:p>
            <a:pPr marL="571500" indent="-571500">
              <a:buFontTx/>
              <a:buChar char="•"/>
            </a:pPr>
            <a:r>
              <a:rPr lang="en-US" altLang="en-US" dirty="0"/>
              <a:t>– </a:t>
            </a:r>
            <a:r>
              <a:rPr lang="en-US" altLang="en-US" dirty="0" err="1"/>
              <a:t>WebSecurityConfigurerAdapter</a:t>
            </a:r>
            <a:r>
              <a:rPr lang="en-US" altLang="en-US" dirty="0"/>
              <a:t> is the crux of our security implementation. It provides </a:t>
            </a:r>
            <a:r>
              <a:rPr lang="en-US" altLang="en-US" dirty="0" err="1"/>
              <a:t>HttpSecurity</a:t>
            </a:r>
            <a:r>
              <a:rPr lang="en-US" altLang="en-US" dirty="0"/>
              <a:t> configurations to configure </a:t>
            </a:r>
            <a:r>
              <a:rPr lang="en-US" altLang="en-US" dirty="0" err="1"/>
              <a:t>cors</a:t>
            </a:r>
            <a:r>
              <a:rPr lang="en-US" altLang="en-US" dirty="0"/>
              <a:t>, </a:t>
            </a:r>
            <a:r>
              <a:rPr lang="en-US" altLang="en-US" dirty="0" err="1"/>
              <a:t>csrf</a:t>
            </a:r>
            <a:r>
              <a:rPr lang="en-US" altLang="en-US" dirty="0"/>
              <a:t>, session management, rules for protected resources. We can also extend and customize the default configuration that contains the elements below.</a:t>
            </a:r>
          </a:p>
          <a:p>
            <a:pPr marL="571500" indent="-571500">
              <a:buFontTx/>
              <a:buChar char="•"/>
            </a:pPr>
            <a:r>
              <a:rPr lang="en-US" altLang="en-US" dirty="0"/>
              <a:t>– </a:t>
            </a:r>
            <a:r>
              <a:rPr lang="en-US" altLang="en-US" dirty="0" err="1"/>
              <a:t>UserDetailsService</a:t>
            </a:r>
            <a:r>
              <a:rPr lang="en-US" altLang="en-US" dirty="0"/>
              <a:t> interface has a method to load User by username and returns a </a:t>
            </a:r>
            <a:r>
              <a:rPr lang="en-US" altLang="en-US" dirty="0" err="1"/>
              <a:t>UserDetails</a:t>
            </a:r>
            <a:r>
              <a:rPr lang="en-US" altLang="en-US" dirty="0"/>
              <a:t> object that Spring Security can use for authentication and validation.</a:t>
            </a:r>
          </a:p>
          <a:p>
            <a:pPr marL="571500" indent="-571500">
              <a:buFontTx/>
              <a:buChar char="•"/>
            </a:pPr>
            <a:r>
              <a:rPr lang="en-US" altLang="en-US" dirty="0"/>
              <a:t>– </a:t>
            </a:r>
            <a:r>
              <a:rPr lang="en-US" altLang="en-US" dirty="0" err="1"/>
              <a:t>UserDetails</a:t>
            </a:r>
            <a:r>
              <a:rPr lang="en-US" altLang="en-US" dirty="0"/>
              <a:t> contains necessary information (such as: username, password, authorities) to build an Authentication object.</a:t>
            </a:r>
          </a:p>
          <a:p>
            <a:pPr marL="571500" indent="-571500">
              <a:buFontTx/>
              <a:buChar char="•"/>
            </a:pPr>
            <a:r>
              <a:rPr lang="en-US" altLang="en-US" dirty="0"/>
              <a:t>– </a:t>
            </a:r>
            <a:r>
              <a:rPr lang="en-US" altLang="en-US" dirty="0" err="1"/>
              <a:t>UsernamePasswordAuthenticationToken</a:t>
            </a:r>
            <a:r>
              <a:rPr lang="en-US" altLang="en-US" dirty="0"/>
              <a:t> gets {username, password} from login Request, </a:t>
            </a:r>
            <a:r>
              <a:rPr lang="en-US" altLang="en-US" dirty="0" err="1"/>
              <a:t>AuthenticationManager</a:t>
            </a:r>
            <a:r>
              <a:rPr lang="en-US" altLang="en-US" dirty="0"/>
              <a:t> will use it to authenticate a login account.</a:t>
            </a:r>
          </a:p>
          <a:p>
            <a:pPr marL="571500" indent="-571500">
              <a:buFontTx/>
              <a:buChar char="•"/>
            </a:pPr>
            <a:r>
              <a:rPr lang="en-US" altLang="en-US" dirty="0"/>
              <a:t>– </a:t>
            </a:r>
            <a:r>
              <a:rPr lang="en-US" altLang="en-US" dirty="0" err="1"/>
              <a:t>AuthenticationManager</a:t>
            </a:r>
            <a:r>
              <a:rPr lang="en-US" altLang="en-US" dirty="0"/>
              <a:t> has a </a:t>
            </a:r>
            <a:r>
              <a:rPr lang="en-US" altLang="en-US" dirty="0" err="1"/>
              <a:t>DaoAuthenticationProvider</a:t>
            </a:r>
            <a:r>
              <a:rPr lang="en-US" altLang="en-US" dirty="0"/>
              <a:t> (with help of </a:t>
            </a:r>
            <a:r>
              <a:rPr lang="en-US" altLang="en-US" dirty="0" err="1"/>
              <a:t>UserDetailsService</a:t>
            </a:r>
            <a:r>
              <a:rPr lang="en-US" altLang="en-US" dirty="0"/>
              <a:t> &amp; </a:t>
            </a:r>
            <a:r>
              <a:rPr lang="en-US" altLang="en-US" dirty="0" err="1"/>
              <a:t>PasswordEncoder</a:t>
            </a:r>
            <a:r>
              <a:rPr lang="en-US" altLang="en-US" dirty="0"/>
              <a:t>) to validate </a:t>
            </a:r>
            <a:r>
              <a:rPr lang="en-US" altLang="en-US" dirty="0" err="1"/>
              <a:t>UsernamePasswordAuthenticationToken</a:t>
            </a:r>
            <a:r>
              <a:rPr lang="en-US" altLang="en-US" dirty="0"/>
              <a:t> object. If successful, </a:t>
            </a:r>
            <a:r>
              <a:rPr lang="en-US" altLang="en-US" dirty="0" err="1"/>
              <a:t>AuthenticationManager</a:t>
            </a:r>
            <a:r>
              <a:rPr lang="en-US" altLang="en-US" dirty="0"/>
              <a:t> returns a fully populated Authentication object (including granted authorities).</a:t>
            </a:r>
          </a:p>
          <a:p>
            <a:pPr marL="571500" indent="-571500">
              <a:buFontTx/>
              <a:buChar char="•"/>
            </a:pPr>
            <a:r>
              <a:rPr lang="en-US" altLang="en-US" dirty="0"/>
              <a:t>– </a:t>
            </a:r>
            <a:r>
              <a:rPr lang="en-US" altLang="en-US" dirty="0" err="1"/>
              <a:t>OncePerRequestFilter</a:t>
            </a:r>
            <a:r>
              <a:rPr lang="en-US" altLang="en-US" dirty="0"/>
              <a:t> makes a single execution for each request to our API. It provides a </a:t>
            </a:r>
            <a:r>
              <a:rPr lang="en-US" altLang="en-US" dirty="0" err="1"/>
              <a:t>doFilterInternal</a:t>
            </a:r>
            <a:r>
              <a:rPr lang="en-US" altLang="en-US" dirty="0"/>
              <a:t>() method that we will implement parsing &amp; validating JWT, loading User details (using </a:t>
            </a:r>
            <a:r>
              <a:rPr lang="en-US" altLang="en-US" dirty="0" err="1"/>
              <a:t>UserDetailsService</a:t>
            </a:r>
            <a:r>
              <a:rPr lang="en-US" altLang="en-US" dirty="0"/>
              <a:t>), checking </a:t>
            </a:r>
            <a:r>
              <a:rPr lang="en-US" altLang="en-US" dirty="0" err="1"/>
              <a:t>Authorizaion</a:t>
            </a:r>
            <a:r>
              <a:rPr lang="en-US" altLang="en-US" dirty="0"/>
              <a:t> (using </a:t>
            </a:r>
            <a:r>
              <a:rPr lang="en-US" altLang="en-US" dirty="0" err="1"/>
              <a:t>UsernamePasswordAuthenticationToken</a:t>
            </a:r>
            <a:r>
              <a:rPr lang="en-US" altLang="en-US" dirty="0"/>
              <a:t>).</a:t>
            </a:r>
          </a:p>
          <a:p>
            <a:pPr marL="571500" indent="-571500">
              <a:buFontTx/>
              <a:buChar char="•"/>
            </a:pPr>
            <a:r>
              <a:rPr lang="en-US" altLang="en-US" dirty="0"/>
              <a:t>– </a:t>
            </a:r>
            <a:r>
              <a:rPr lang="en-US" altLang="en-US" dirty="0" err="1"/>
              <a:t>AuthenticationEntryPoint</a:t>
            </a:r>
            <a:r>
              <a:rPr lang="en-US" altLang="en-US" dirty="0"/>
              <a:t> will catch authentication error</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34</a:t>
            </a:fld>
            <a:endParaRPr lang="en-US" dirty="0"/>
          </a:p>
        </p:txBody>
      </p:sp>
    </p:spTree>
    <p:extLst>
      <p:ext uri="{BB962C8B-B14F-4D97-AF65-F5344CB8AC3E}">
        <p14:creationId xmlns:p14="http://schemas.microsoft.com/office/powerpoint/2010/main" val="28119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35</a:t>
            </a:fld>
            <a:endParaRPr lang="en-US" dirty="0"/>
          </a:p>
        </p:txBody>
      </p:sp>
    </p:spTree>
    <p:extLst>
      <p:ext uri="{BB962C8B-B14F-4D97-AF65-F5344CB8AC3E}">
        <p14:creationId xmlns:p14="http://schemas.microsoft.com/office/powerpoint/2010/main" val="3713386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altLang="en-US" b="1" dirty="0">
                <a:solidFill>
                  <a:srgbClr val="999999"/>
                </a:solidFill>
                <a:latin typeface="Calibri" panose="020F0502020204030204" pitchFamily="34" charset="0"/>
              </a:rPr>
              <a:t>What we do inside </a:t>
            </a:r>
            <a:r>
              <a:rPr lang="en-US" altLang="en-US" b="1" dirty="0" err="1">
                <a:solidFill>
                  <a:srgbClr val="999999"/>
                </a:solidFill>
                <a:latin typeface="Calibri" panose="020F0502020204030204" pitchFamily="34" charset="0"/>
              </a:rPr>
              <a:t>doFilterInternal</a:t>
            </a:r>
            <a:r>
              <a:rPr lang="en-US" altLang="en-US" b="1" dirty="0">
                <a:solidFill>
                  <a:srgbClr val="999999"/>
                </a:solidFill>
                <a:latin typeface="Calibri" panose="020F0502020204030204" pitchFamily="34" charset="0"/>
              </a:rPr>
              <a:t>():</a:t>
            </a:r>
            <a:br>
              <a:rPr lang="en-US" altLang="en-US" b="1" dirty="0">
                <a:solidFill>
                  <a:srgbClr val="999999"/>
                </a:solidFill>
                <a:latin typeface="Calibri" panose="020F0502020204030204" pitchFamily="34" charset="0"/>
              </a:rPr>
            </a:br>
            <a:r>
              <a:rPr lang="en-US" altLang="en-US" b="1" dirty="0">
                <a:solidFill>
                  <a:srgbClr val="999999"/>
                </a:solidFill>
                <a:latin typeface="Calibri" panose="020F0502020204030204" pitchFamily="34" charset="0"/>
              </a:rPr>
              <a:t>– get JWT from the Authorization header (by removing Bearer prefix)</a:t>
            </a:r>
            <a:br>
              <a:rPr lang="en-US" altLang="en-US" b="1" dirty="0">
                <a:solidFill>
                  <a:srgbClr val="999999"/>
                </a:solidFill>
                <a:latin typeface="Calibri" panose="020F0502020204030204" pitchFamily="34" charset="0"/>
              </a:rPr>
            </a:br>
            <a:r>
              <a:rPr lang="en-US" altLang="en-US" b="1" dirty="0">
                <a:solidFill>
                  <a:srgbClr val="999999"/>
                </a:solidFill>
                <a:latin typeface="Calibri" panose="020F0502020204030204" pitchFamily="34" charset="0"/>
              </a:rPr>
              <a:t>– if the request has JWT, validate it, parse username from it</a:t>
            </a:r>
            <a:br>
              <a:rPr lang="en-US" altLang="en-US" b="1" dirty="0">
                <a:solidFill>
                  <a:srgbClr val="999999"/>
                </a:solidFill>
                <a:latin typeface="Calibri" panose="020F0502020204030204" pitchFamily="34" charset="0"/>
              </a:rPr>
            </a:br>
            <a:r>
              <a:rPr lang="en-US" altLang="en-US" b="1" dirty="0">
                <a:solidFill>
                  <a:srgbClr val="999999"/>
                </a:solidFill>
                <a:latin typeface="Calibri" panose="020F0502020204030204" pitchFamily="34" charset="0"/>
              </a:rPr>
              <a:t>– from username, get </a:t>
            </a:r>
            <a:r>
              <a:rPr lang="en-US" altLang="en-US" b="1" dirty="0" err="1">
                <a:solidFill>
                  <a:srgbClr val="999999"/>
                </a:solidFill>
                <a:latin typeface="Calibri" panose="020F0502020204030204" pitchFamily="34" charset="0"/>
              </a:rPr>
              <a:t>UserDetails</a:t>
            </a:r>
            <a:r>
              <a:rPr lang="en-US" altLang="en-US" b="1" dirty="0">
                <a:solidFill>
                  <a:srgbClr val="999999"/>
                </a:solidFill>
                <a:latin typeface="Calibri" panose="020F0502020204030204" pitchFamily="34" charset="0"/>
              </a:rPr>
              <a:t> to create an Authentication object</a:t>
            </a:r>
            <a:br>
              <a:rPr lang="en-US" altLang="en-US" b="1" dirty="0">
                <a:solidFill>
                  <a:srgbClr val="999999"/>
                </a:solidFill>
                <a:latin typeface="Calibri" panose="020F0502020204030204" pitchFamily="34" charset="0"/>
              </a:rPr>
            </a:br>
            <a:r>
              <a:rPr lang="en-US" altLang="en-US" b="1" dirty="0">
                <a:solidFill>
                  <a:srgbClr val="999999"/>
                </a:solidFill>
                <a:latin typeface="Calibri" panose="020F0502020204030204" pitchFamily="34" charset="0"/>
              </a:rPr>
              <a:t>– set the current </a:t>
            </a:r>
            <a:r>
              <a:rPr lang="en-US" altLang="en-US" b="1" dirty="0" err="1">
                <a:solidFill>
                  <a:srgbClr val="999999"/>
                </a:solidFill>
                <a:latin typeface="Calibri" panose="020F0502020204030204" pitchFamily="34" charset="0"/>
              </a:rPr>
              <a:t>UserDetails</a:t>
            </a:r>
            <a:r>
              <a:rPr lang="en-US" altLang="en-US" b="1" dirty="0">
                <a:solidFill>
                  <a:srgbClr val="999999"/>
                </a:solidFill>
                <a:latin typeface="Calibri" panose="020F0502020204030204" pitchFamily="34" charset="0"/>
              </a:rPr>
              <a:t> in </a:t>
            </a:r>
            <a:r>
              <a:rPr lang="en-US" altLang="en-US" b="1" dirty="0" err="1">
                <a:solidFill>
                  <a:srgbClr val="999999"/>
                </a:solidFill>
                <a:latin typeface="Calibri" panose="020F0502020204030204" pitchFamily="34" charset="0"/>
              </a:rPr>
              <a:t>SecurityContext</a:t>
            </a:r>
            <a:r>
              <a:rPr lang="en-US" altLang="en-US" b="1" dirty="0">
                <a:solidFill>
                  <a:srgbClr val="999999"/>
                </a:solidFill>
                <a:latin typeface="Calibri" panose="020F0502020204030204" pitchFamily="34" charset="0"/>
              </a:rPr>
              <a:t> using </a:t>
            </a:r>
            <a:r>
              <a:rPr lang="en-US" altLang="en-US" b="1" dirty="0" err="1">
                <a:solidFill>
                  <a:srgbClr val="999999"/>
                </a:solidFill>
                <a:latin typeface="Calibri" panose="020F0502020204030204" pitchFamily="34" charset="0"/>
              </a:rPr>
              <a:t>setAuthentication</a:t>
            </a:r>
            <a:r>
              <a:rPr lang="en-US" altLang="en-US" b="1" dirty="0">
                <a:solidFill>
                  <a:srgbClr val="999999"/>
                </a:solidFill>
                <a:latin typeface="Calibri" panose="020F0502020204030204" pitchFamily="34" charset="0"/>
              </a:rPr>
              <a:t>(authentication) method.</a:t>
            </a:r>
          </a:p>
          <a:p>
            <a:pPr marL="0" lvl="1"/>
            <a:endParaRPr lang="en-US" altLang="en-US" b="1" dirty="0">
              <a:solidFill>
                <a:srgbClr val="999999"/>
              </a:solidFill>
              <a:latin typeface="Calibri" panose="020F0502020204030204" pitchFamily="34" charset="0"/>
            </a:endParaRPr>
          </a:p>
          <a:p>
            <a:r>
              <a:rPr lang="en-US" altLang="en-US" dirty="0"/>
              <a:t>After this, </a:t>
            </a:r>
            <a:r>
              <a:rPr lang="en-US" altLang="en-US" dirty="0" err="1"/>
              <a:t>everytime</a:t>
            </a:r>
            <a:r>
              <a:rPr lang="en-US" altLang="en-US" dirty="0"/>
              <a:t> you want to get </a:t>
            </a:r>
            <a:r>
              <a:rPr lang="en-US" altLang="en-US" dirty="0" err="1"/>
              <a:t>UserDetails</a:t>
            </a:r>
            <a:r>
              <a:rPr lang="en-US" altLang="en-US" dirty="0"/>
              <a:t>, just use </a:t>
            </a:r>
            <a:r>
              <a:rPr lang="en-US" altLang="en-US" dirty="0" err="1"/>
              <a:t>SecurityContext</a:t>
            </a:r>
            <a:r>
              <a:rPr lang="en-US" altLang="en-US" dirty="0"/>
              <a:t> like this:</a:t>
            </a:r>
          </a:p>
          <a:p>
            <a:r>
              <a:rPr lang="en-US" altLang="en-US" dirty="0" err="1"/>
              <a:t>UserDetails</a:t>
            </a:r>
            <a:r>
              <a:rPr lang="en-US" altLang="en-US" dirty="0"/>
              <a:t> </a:t>
            </a:r>
            <a:r>
              <a:rPr lang="en-US" altLang="en-US" dirty="0" err="1"/>
              <a:t>userDetails</a:t>
            </a:r>
            <a:r>
              <a:rPr lang="en-US" altLang="en-US" dirty="0"/>
              <a:t> = (</a:t>
            </a:r>
            <a:r>
              <a:rPr lang="en-US" altLang="en-US" dirty="0" err="1"/>
              <a:t>UserDetails</a:t>
            </a:r>
            <a:r>
              <a:rPr lang="en-US" altLang="en-US" dirty="0"/>
              <a:t>) </a:t>
            </a:r>
            <a:r>
              <a:rPr lang="en-US" altLang="en-US" dirty="0" err="1"/>
              <a:t>SecurityContextHolder.getContext</a:t>
            </a:r>
            <a:r>
              <a:rPr lang="en-US" altLang="en-US" dirty="0"/>
              <a:t>().</a:t>
            </a:r>
            <a:r>
              <a:rPr lang="en-US" altLang="en-US" dirty="0" err="1"/>
              <a:t>getAuthentication</a:t>
            </a:r>
            <a:r>
              <a:rPr lang="en-US" altLang="en-US" dirty="0"/>
              <a:t>().</a:t>
            </a:r>
            <a:r>
              <a:rPr lang="en-US" altLang="en-US" dirty="0" err="1"/>
              <a:t>getPrincipal</a:t>
            </a:r>
            <a:r>
              <a:rPr lang="en-US" altLang="en-US" dirty="0"/>
              <a:t>(); </a:t>
            </a:r>
            <a:br>
              <a:rPr lang="en-US" altLang="en-US" dirty="0"/>
            </a:br>
            <a:endParaRPr lang="en-US"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36</a:t>
            </a:fld>
            <a:endParaRPr lang="en-US" dirty="0"/>
          </a:p>
        </p:txBody>
      </p:sp>
    </p:spTree>
    <p:extLst>
      <p:ext uri="{BB962C8B-B14F-4D97-AF65-F5344CB8AC3E}">
        <p14:creationId xmlns:p14="http://schemas.microsoft.com/office/powerpoint/2010/main" val="2548204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altLang="en-US" b="1" dirty="0">
                <a:solidFill>
                  <a:srgbClr val="999999"/>
                </a:solidFill>
                <a:latin typeface="Calibri" panose="020F0502020204030204" pitchFamily="34" charset="0"/>
              </a:rPr>
              <a:t>What we do inside </a:t>
            </a:r>
            <a:r>
              <a:rPr lang="en-US" altLang="en-US" b="1" dirty="0" err="1">
                <a:solidFill>
                  <a:srgbClr val="999999"/>
                </a:solidFill>
                <a:latin typeface="Calibri" panose="020F0502020204030204" pitchFamily="34" charset="0"/>
              </a:rPr>
              <a:t>doFilterInternal</a:t>
            </a:r>
            <a:r>
              <a:rPr lang="en-US" altLang="en-US" b="1" dirty="0">
                <a:solidFill>
                  <a:srgbClr val="999999"/>
                </a:solidFill>
                <a:latin typeface="Calibri" panose="020F0502020204030204" pitchFamily="34" charset="0"/>
              </a:rPr>
              <a:t>():</a:t>
            </a:r>
            <a:br>
              <a:rPr lang="en-US" altLang="en-US" b="1" dirty="0">
                <a:solidFill>
                  <a:srgbClr val="999999"/>
                </a:solidFill>
                <a:latin typeface="Calibri" panose="020F0502020204030204" pitchFamily="34" charset="0"/>
              </a:rPr>
            </a:br>
            <a:r>
              <a:rPr lang="en-US" altLang="en-US" b="1" dirty="0">
                <a:solidFill>
                  <a:srgbClr val="999999"/>
                </a:solidFill>
                <a:latin typeface="Calibri" panose="020F0502020204030204" pitchFamily="34" charset="0"/>
              </a:rPr>
              <a:t>– get JWT from the Authorization header (by removing Bearer prefix)</a:t>
            </a:r>
            <a:br>
              <a:rPr lang="en-US" altLang="en-US" b="1" dirty="0">
                <a:solidFill>
                  <a:srgbClr val="999999"/>
                </a:solidFill>
                <a:latin typeface="Calibri" panose="020F0502020204030204" pitchFamily="34" charset="0"/>
              </a:rPr>
            </a:br>
            <a:r>
              <a:rPr lang="en-US" altLang="en-US" b="1" dirty="0">
                <a:solidFill>
                  <a:srgbClr val="999999"/>
                </a:solidFill>
                <a:latin typeface="Calibri" panose="020F0502020204030204" pitchFamily="34" charset="0"/>
              </a:rPr>
              <a:t>– if the request has JWT, validate it, parse username from it</a:t>
            </a:r>
            <a:br>
              <a:rPr lang="en-US" altLang="en-US" b="1" dirty="0">
                <a:solidFill>
                  <a:srgbClr val="999999"/>
                </a:solidFill>
                <a:latin typeface="Calibri" panose="020F0502020204030204" pitchFamily="34" charset="0"/>
              </a:rPr>
            </a:br>
            <a:r>
              <a:rPr lang="en-US" altLang="en-US" b="1" dirty="0">
                <a:solidFill>
                  <a:srgbClr val="999999"/>
                </a:solidFill>
                <a:latin typeface="Calibri" panose="020F0502020204030204" pitchFamily="34" charset="0"/>
              </a:rPr>
              <a:t>– from username, get </a:t>
            </a:r>
            <a:r>
              <a:rPr lang="en-US" altLang="en-US" b="1" dirty="0" err="1">
                <a:solidFill>
                  <a:srgbClr val="999999"/>
                </a:solidFill>
                <a:latin typeface="Calibri" panose="020F0502020204030204" pitchFamily="34" charset="0"/>
              </a:rPr>
              <a:t>UserDetails</a:t>
            </a:r>
            <a:r>
              <a:rPr lang="en-US" altLang="en-US" b="1" dirty="0">
                <a:solidFill>
                  <a:srgbClr val="999999"/>
                </a:solidFill>
                <a:latin typeface="Calibri" panose="020F0502020204030204" pitchFamily="34" charset="0"/>
              </a:rPr>
              <a:t> to create an Authentication object</a:t>
            </a:r>
            <a:br>
              <a:rPr lang="en-US" altLang="en-US" b="1" dirty="0">
                <a:solidFill>
                  <a:srgbClr val="999999"/>
                </a:solidFill>
                <a:latin typeface="Calibri" panose="020F0502020204030204" pitchFamily="34" charset="0"/>
              </a:rPr>
            </a:br>
            <a:r>
              <a:rPr lang="en-US" altLang="en-US" b="1" dirty="0">
                <a:solidFill>
                  <a:srgbClr val="999999"/>
                </a:solidFill>
                <a:latin typeface="Calibri" panose="020F0502020204030204" pitchFamily="34" charset="0"/>
              </a:rPr>
              <a:t>– set the current </a:t>
            </a:r>
            <a:r>
              <a:rPr lang="en-US" altLang="en-US" b="1" dirty="0" err="1">
                <a:solidFill>
                  <a:srgbClr val="999999"/>
                </a:solidFill>
                <a:latin typeface="Calibri" panose="020F0502020204030204" pitchFamily="34" charset="0"/>
              </a:rPr>
              <a:t>UserDetails</a:t>
            </a:r>
            <a:r>
              <a:rPr lang="en-US" altLang="en-US" b="1" dirty="0">
                <a:solidFill>
                  <a:srgbClr val="999999"/>
                </a:solidFill>
                <a:latin typeface="Calibri" panose="020F0502020204030204" pitchFamily="34" charset="0"/>
              </a:rPr>
              <a:t> in </a:t>
            </a:r>
            <a:r>
              <a:rPr lang="en-US" altLang="en-US" b="1" dirty="0" err="1">
                <a:solidFill>
                  <a:srgbClr val="999999"/>
                </a:solidFill>
                <a:latin typeface="Calibri" panose="020F0502020204030204" pitchFamily="34" charset="0"/>
              </a:rPr>
              <a:t>SecurityContext</a:t>
            </a:r>
            <a:r>
              <a:rPr lang="en-US" altLang="en-US" b="1" dirty="0">
                <a:solidFill>
                  <a:srgbClr val="999999"/>
                </a:solidFill>
                <a:latin typeface="Calibri" panose="020F0502020204030204" pitchFamily="34" charset="0"/>
              </a:rPr>
              <a:t> using </a:t>
            </a:r>
            <a:r>
              <a:rPr lang="en-US" altLang="en-US" b="1" dirty="0" err="1">
                <a:solidFill>
                  <a:srgbClr val="999999"/>
                </a:solidFill>
                <a:latin typeface="Calibri" panose="020F0502020204030204" pitchFamily="34" charset="0"/>
              </a:rPr>
              <a:t>setAuthentication</a:t>
            </a:r>
            <a:r>
              <a:rPr lang="en-US" altLang="en-US" b="1" dirty="0">
                <a:solidFill>
                  <a:srgbClr val="999999"/>
                </a:solidFill>
                <a:latin typeface="Calibri" panose="020F0502020204030204" pitchFamily="34" charset="0"/>
              </a:rPr>
              <a:t>(authentication) method.</a:t>
            </a:r>
          </a:p>
          <a:p>
            <a:pPr marL="0" lvl="1"/>
            <a:endParaRPr lang="en-US" altLang="en-US" b="1" dirty="0">
              <a:solidFill>
                <a:srgbClr val="999999"/>
              </a:solidFill>
              <a:latin typeface="Calibri" panose="020F0502020204030204" pitchFamily="34" charset="0"/>
            </a:endParaRPr>
          </a:p>
          <a:p>
            <a:r>
              <a:rPr lang="en-US" altLang="en-US" dirty="0"/>
              <a:t>After this, </a:t>
            </a:r>
            <a:r>
              <a:rPr lang="en-US" altLang="en-US" dirty="0" err="1"/>
              <a:t>everytime</a:t>
            </a:r>
            <a:r>
              <a:rPr lang="en-US" altLang="en-US" dirty="0"/>
              <a:t> you want to get </a:t>
            </a:r>
            <a:r>
              <a:rPr lang="en-US" altLang="en-US" dirty="0" err="1"/>
              <a:t>UserDetails</a:t>
            </a:r>
            <a:r>
              <a:rPr lang="en-US" altLang="en-US" dirty="0"/>
              <a:t>, just use </a:t>
            </a:r>
            <a:r>
              <a:rPr lang="en-US" altLang="en-US" dirty="0" err="1"/>
              <a:t>SecurityContext</a:t>
            </a:r>
            <a:r>
              <a:rPr lang="en-US" altLang="en-US" dirty="0"/>
              <a:t> like this:</a:t>
            </a:r>
          </a:p>
          <a:p>
            <a:r>
              <a:rPr lang="en-US" altLang="en-US" dirty="0" err="1"/>
              <a:t>UserDetails</a:t>
            </a:r>
            <a:r>
              <a:rPr lang="en-US" altLang="en-US" dirty="0"/>
              <a:t> </a:t>
            </a:r>
            <a:r>
              <a:rPr lang="en-US" altLang="en-US" dirty="0" err="1"/>
              <a:t>userDetails</a:t>
            </a:r>
            <a:r>
              <a:rPr lang="en-US" altLang="en-US" dirty="0"/>
              <a:t> = (</a:t>
            </a:r>
            <a:r>
              <a:rPr lang="en-US" altLang="en-US" dirty="0" err="1"/>
              <a:t>UserDetails</a:t>
            </a:r>
            <a:r>
              <a:rPr lang="en-US" altLang="en-US" dirty="0"/>
              <a:t>) </a:t>
            </a:r>
            <a:r>
              <a:rPr lang="en-US" altLang="en-US" dirty="0" err="1"/>
              <a:t>SecurityContextHolder.getContext</a:t>
            </a:r>
            <a:r>
              <a:rPr lang="en-US" altLang="en-US" dirty="0"/>
              <a:t>().</a:t>
            </a:r>
            <a:r>
              <a:rPr lang="en-US" altLang="en-US" dirty="0" err="1"/>
              <a:t>getAuthentication</a:t>
            </a:r>
            <a:r>
              <a:rPr lang="en-US" altLang="en-US" dirty="0"/>
              <a:t>().</a:t>
            </a:r>
            <a:r>
              <a:rPr lang="en-US" altLang="en-US" dirty="0" err="1"/>
              <a:t>getPrincipal</a:t>
            </a:r>
            <a:r>
              <a:rPr lang="en-US" altLang="en-US" dirty="0"/>
              <a:t>(); </a:t>
            </a:r>
            <a:br>
              <a:rPr lang="en-US" altLang="en-US" dirty="0"/>
            </a:br>
            <a:endParaRPr lang="en-US"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37</a:t>
            </a:fld>
            <a:endParaRPr lang="en-US" dirty="0"/>
          </a:p>
        </p:txBody>
      </p:sp>
    </p:spTree>
    <p:extLst>
      <p:ext uri="{BB962C8B-B14F-4D97-AF65-F5344CB8AC3E}">
        <p14:creationId xmlns:p14="http://schemas.microsoft.com/office/powerpoint/2010/main" val="3284946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altLang="en-US" b="1" dirty="0">
                <a:solidFill>
                  <a:srgbClr val="999999"/>
                </a:solidFill>
                <a:latin typeface="Calibri" panose="020F0502020204030204" pitchFamily="34" charset="0"/>
              </a:rPr>
              <a:t>@</a:t>
            </a:r>
            <a:r>
              <a:rPr lang="en-US" altLang="en-US" b="1" dirty="0" err="1">
                <a:solidFill>
                  <a:srgbClr val="999999"/>
                </a:solidFill>
                <a:latin typeface="Calibri" panose="020F0502020204030204" pitchFamily="34" charset="0"/>
              </a:rPr>
              <a:t>EnableWebSecurity</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public</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class</a:t>
            </a:r>
            <a:r>
              <a:rPr lang="en-US" altLang="en-US" dirty="0">
                <a:latin typeface="Calibri" panose="020F0502020204030204" pitchFamily="34" charset="0"/>
              </a:rPr>
              <a:t> </a:t>
            </a:r>
            <a:r>
              <a:rPr lang="en-US" altLang="en-US" b="1" dirty="0" err="1">
                <a:solidFill>
                  <a:srgbClr val="445588"/>
                </a:solidFill>
                <a:latin typeface="Calibri" panose="020F0502020204030204" pitchFamily="34" charset="0"/>
              </a:rPr>
              <a:t>SecurityConfig</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extends</a:t>
            </a:r>
            <a:r>
              <a:rPr lang="en-US" altLang="en-US" dirty="0">
                <a:latin typeface="Calibri" panose="020F0502020204030204" pitchFamily="34" charset="0"/>
              </a:rPr>
              <a:t> </a:t>
            </a:r>
            <a:r>
              <a:rPr lang="en-US" altLang="en-US" b="1" dirty="0" err="1">
                <a:solidFill>
                  <a:srgbClr val="445588"/>
                </a:solidFill>
                <a:latin typeface="Calibri" panose="020F0502020204030204" pitchFamily="34" charset="0"/>
              </a:rPr>
              <a:t>WebSecurityConfigurerAdapter</a:t>
            </a:r>
            <a:r>
              <a:rPr lang="en-US" altLang="en-US" dirty="0">
                <a:latin typeface="Calibri" panose="020F0502020204030204" pitchFamily="34" charset="0"/>
              </a:rPr>
              <a:t> { </a:t>
            </a:r>
            <a:r>
              <a:rPr lang="en-US" altLang="en-US" b="1" dirty="0">
                <a:solidFill>
                  <a:srgbClr val="333333"/>
                </a:solidFill>
                <a:latin typeface="Calibri" panose="020F0502020204030204" pitchFamily="34" charset="0"/>
              </a:rPr>
              <a:t>private</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final</a:t>
            </a:r>
            <a:r>
              <a:rPr lang="en-US" altLang="en-US" dirty="0">
                <a:latin typeface="Calibri" panose="020F0502020204030204" pitchFamily="34" charset="0"/>
              </a:rPr>
              <a:t> </a:t>
            </a:r>
            <a:r>
              <a:rPr lang="en-US" altLang="en-US" dirty="0" err="1">
                <a:latin typeface="Calibri" panose="020F0502020204030204" pitchFamily="34" charset="0"/>
              </a:rPr>
              <a:t>UserRepo</a:t>
            </a:r>
            <a:r>
              <a:rPr lang="en-US" altLang="en-US" dirty="0">
                <a:latin typeface="Calibri" panose="020F0502020204030204" pitchFamily="34" charset="0"/>
              </a:rPr>
              <a:t> </a:t>
            </a:r>
            <a:r>
              <a:rPr lang="en-US" altLang="en-US" dirty="0" err="1">
                <a:latin typeface="Calibri" panose="020F0502020204030204" pitchFamily="34" charset="0"/>
              </a:rPr>
              <a:t>userRepo</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private</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final</a:t>
            </a:r>
            <a:r>
              <a:rPr lang="en-US" altLang="en-US" dirty="0">
                <a:latin typeface="Calibri" panose="020F0502020204030204" pitchFamily="34" charset="0"/>
              </a:rPr>
              <a:t> </a:t>
            </a:r>
            <a:r>
              <a:rPr lang="en-US" altLang="en-US" dirty="0" err="1">
                <a:latin typeface="Calibri" panose="020F0502020204030204" pitchFamily="34" charset="0"/>
              </a:rPr>
              <a:t>JwtTokenFilter</a:t>
            </a:r>
            <a:r>
              <a:rPr lang="en-US" altLang="en-US" dirty="0">
                <a:latin typeface="Calibri" panose="020F0502020204030204" pitchFamily="34" charset="0"/>
              </a:rPr>
              <a:t> </a:t>
            </a:r>
            <a:r>
              <a:rPr lang="en-US" altLang="en-US" dirty="0" err="1">
                <a:latin typeface="Calibri" panose="020F0502020204030204" pitchFamily="34" charset="0"/>
              </a:rPr>
              <a:t>jwtTokenFilter</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public</a:t>
            </a:r>
            <a:r>
              <a:rPr lang="en-US" altLang="en-US" dirty="0">
                <a:latin typeface="Calibri" panose="020F0502020204030204" pitchFamily="34" charset="0"/>
              </a:rPr>
              <a:t> </a:t>
            </a:r>
            <a:r>
              <a:rPr lang="en-US" altLang="en-US" b="1" dirty="0" err="1">
                <a:solidFill>
                  <a:srgbClr val="990000"/>
                </a:solidFill>
                <a:latin typeface="Calibri" panose="020F0502020204030204" pitchFamily="34" charset="0"/>
              </a:rPr>
              <a:t>SecurityConfig</a:t>
            </a:r>
            <a:r>
              <a:rPr lang="en-US" altLang="en-US" dirty="0">
                <a:latin typeface="Calibri" panose="020F0502020204030204" pitchFamily="34" charset="0"/>
              </a:rPr>
              <a:t>(</a:t>
            </a:r>
            <a:r>
              <a:rPr lang="en-US" altLang="en-US" dirty="0" err="1">
                <a:latin typeface="Calibri" panose="020F0502020204030204" pitchFamily="34" charset="0"/>
              </a:rPr>
              <a:t>UserRepo</a:t>
            </a:r>
            <a:r>
              <a:rPr lang="en-US" altLang="en-US" dirty="0">
                <a:latin typeface="Calibri" panose="020F0502020204030204" pitchFamily="34" charset="0"/>
              </a:rPr>
              <a:t> </a:t>
            </a:r>
            <a:r>
              <a:rPr lang="en-US" altLang="en-US" dirty="0" err="1">
                <a:latin typeface="Calibri" panose="020F0502020204030204" pitchFamily="34" charset="0"/>
              </a:rPr>
              <a:t>userRepo</a:t>
            </a:r>
            <a:r>
              <a:rPr lang="en-US" altLang="en-US" dirty="0">
                <a:latin typeface="Calibri" panose="020F0502020204030204" pitchFamily="34" charset="0"/>
              </a:rPr>
              <a:t>, </a:t>
            </a:r>
            <a:r>
              <a:rPr lang="en-US" altLang="en-US" dirty="0" err="1">
                <a:latin typeface="Calibri" panose="020F0502020204030204" pitchFamily="34" charset="0"/>
              </a:rPr>
              <a:t>JwtTokenFilter</a:t>
            </a:r>
            <a:r>
              <a:rPr lang="en-US" altLang="en-US" dirty="0">
                <a:latin typeface="Calibri" panose="020F0502020204030204" pitchFamily="34" charset="0"/>
              </a:rPr>
              <a:t> </a:t>
            </a:r>
            <a:r>
              <a:rPr lang="en-US" altLang="en-US" dirty="0" err="1">
                <a:latin typeface="Calibri" panose="020F0502020204030204" pitchFamily="34" charset="0"/>
              </a:rPr>
              <a:t>jwtTokenFilter</a:t>
            </a:r>
            <a:r>
              <a:rPr lang="en-US" altLang="en-US" dirty="0">
                <a:latin typeface="Calibri" panose="020F0502020204030204" pitchFamily="34" charset="0"/>
              </a:rPr>
              <a:t>) { </a:t>
            </a:r>
            <a:r>
              <a:rPr lang="en-US" altLang="en-US" b="1" dirty="0" err="1">
                <a:solidFill>
                  <a:srgbClr val="333333"/>
                </a:solidFill>
                <a:latin typeface="Calibri" panose="020F0502020204030204" pitchFamily="34" charset="0"/>
              </a:rPr>
              <a:t>this</a:t>
            </a:r>
            <a:r>
              <a:rPr lang="en-US" altLang="en-US" dirty="0" err="1">
                <a:latin typeface="Calibri" panose="020F0502020204030204" pitchFamily="34" charset="0"/>
              </a:rPr>
              <a:t>.userRepo</a:t>
            </a:r>
            <a:r>
              <a:rPr lang="en-US" altLang="en-US" dirty="0">
                <a:latin typeface="Calibri" panose="020F0502020204030204" pitchFamily="34" charset="0"/>
              </a:rPr>
              <a:t> = </a:t>
            </a:r>
            <a:r>
              <a:rPr lang="en-US" altLang="en-US" dirty="0" err="1">
                <a:latin typeface="Calibri" panose="020F0502020204030204" pitchFamily="34" charset="0"/>
              </a:rPr>
              <a:t>userRepo</a:t>
            </a:r>
            <a:r>
              <a:rPr lang="en-US" altLang="en-US" dirty="0">
                <a:latin typeface="Calibri" panose="020F0502020204030204" pitchFamily="34" charset="0"/>
              </a:rPr>
              <a:t>; </a:t>
            </a:r>
            <a:r>
              <a:rPr lang="en-US" altLang="en-US" b="1" dirty="0" err="1">
                <a:solidFill>
                  <a:srgbClr val="333333"/>
                </a:solidFill>
                <a:latin typeface="Calibri" panose="020F0502020204030204" pitchFamily="34" charset="0"/>
              </a:rPr>
              <a:t>this</a:t>
            </a:r>
            <a:r>
              <a:rPr lang="en-US" altLang="en-US" dirty="0" err="1">
                <a:latin typeface="Calibri" panose="020F0502020204030204" pitchFamily="34" charset="0"/>
              </a:rPr>
              <a:t>.jwtTokenFilter</a:t>
            </a:r>
            <a:r>
              <a:rPr lang="en-US" altLang="en-US" dirty="0">
                <a:latin typeface="Calibri" panose="020F0502020204030204" pitchFamily="34" charset="0"/>
              </a:rPr>
              <a:t> = </a:t>
            </a:r>
            <a:r>
              <a:rPr lang="en-US" altLang="en-US" dirty="0" err="1">
                <a:latin typeface="Calibri" panose="020F0502020204030204" pitchFamily="34" charset="0"/>
              </a:rPr>
              <a:t>jwtTokenFilter</a:t>
            </a:r>
            <a:r>
              <a:rPr lang="en-US" altLang="en-US" dirty="0">
                <a:latin typeface="Calibri" panose="020F0502020204030204" pitchFamily="34" charset="0"/>
              </a:rPr>
              <a:t>; } </a:t>
            </a:r>
            <a:r>
              <a:rPr lang="en-US" altLang="en-US" i="1" dirty="0">
                <a:solidFill>
                  <a:srgbClr val="999988"/>
                </a:solidFill>
                <a:latin typeface="Calibri" panose="020F0502020204030204" pitchFamily="34" charset="0"/>
              </a:rPr>
              <a:t>// Details omitted for brevity</a:t>
            </a:r>
            <a:r>
              <a:rPr lang="en-US" altLang="en-US" dirty="0">
                <a:latin typeface="Calibri" panose="020F0502020204030204" pitchFamily="34" charset="0"/>
              </a:rPr>
              <a:t> </a:t>
            </a:r>
            <a:r>
              <a:rPr lang="en-US" altLang="en-US" b="1" dirty="0">
                <a:solidFill>
                  <a:srgbClr val="999999"/>
                </a:solidFill>
                <a:latin typeface="Calibri" panose="020F0502020204030204" pitchFamily="34" charset="0"/>
              </a:rPr>
              <a:t>@Override</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protected</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void</a:t>
            </a:r>
            <a:r>
              <a:rPr lang="en-US" altLang="en-US" dirty="0">
                <a:latin typeface="Calibri" panose="020F0502020204030204" pitchFamily="34" charset="0"/>
              </a:rPr>
              <a:t> </a:t>
            </a:r>
            <a:r>
              <a:rPr lang="en-US" altLang="en-US" b="1" dirty="0">
                <a:solidFill>
                  <a:srgbClr val="990000"/>
                </a:solidFill>
                <a:latin typeface="Calibri" panose="020F0502020204030204" pitchFamily="34" charset="0"/>
              </a:rPr>
              <a:t>configure</a:t>
            </a:r>
            <a:r>
              <a:rPr lang="en-US" altLang="en-US" dirty="0">
                <a:latin typeface="Calibri" panose="020F0502020204030204" pitchFamily="34" charset="0"/>
              </a:rPr>
              <a:t>(</a:t>
            </a:r>
            <a:r>
              <a:rPr lang="en-US" altLang="en-US" dirty="0" err="1">
                <a:latin typeface="Calibri" panose="020F0502020204030204" pitchFamily="34" charset="0"/>
              </a:rPr>
              <a:t>HttpSecurity</a:t>
            </a:r>
            <a:r>
              <a:rPr lang="en-US" altLang="en-US" dirty="0">
                <a:latin typeface="Calibri" panose="020F0502020204030204" pitchFamily="34" charset="0"/>
              </a:rPr>
              <a:t> http) </a:t>
            </a:r>
            <a:r>
              <a:rPr lang="en-US" altLang="en-US" b="1" dirty="0">
                <a:solidFill>
                  <a:srgbClr val="333333"/>
                </a:solidFill>
                <a:latin typeface="Calibri" panose="020F0502020204030204" pitchFamily="34" charset="0"/>
              </a:rPr>
              <a:t>throws</a:t>
            </a:r>
            <a:r>
              <a:rPr lang="en-US" altLang="en-US" dirty="0">
                <a:latin typeface="Calibri" panose="020F0502020204030204" pitchFamily="34" charset="0"/>
              </a:rPr>
              <a:t> Exception { </a:t>
            </a:r>
            <a:r>
              <a:rPr lang="en-US" altLang="en-US" i="1" dirty="0">
                <a:solidFill>
                  <a:srgbClr val="999988"/>
                </a:solidFill>
                <a:latin typeface="Calibri" panose="020F0502020204030204" pitchFamily="34" charset="0"/>
              </a:rPr>
              <a:t>// Enable CORS and disable CSRF</a:t>
            </a:r>
            <a:r>
              <a:rPr lang="en-US" altLang="en-US" dirty="0">
                <a:latin typeface="Calibri" panose="020F0502020204030204" pitchFamily="34" charset="0"/>
              </a:rPr>
              <a:t> http = </a:t>
            </a:r>
            <a:r>
              <a:rPr lang="en-US" altLang="en-US" dirty="0" err="1">
                <a:latin typeface="Calibri" panose="020F0502020204030204" pitchFamily="34" charset="0"/>
              </a:rPr>
              <a:t>http.cors</a:t>
            </a:r>
            <a:r>
              <a:rPr lang="en-US" altLang="en-US" dirty="0">
                <a:latin typeface="Calibri" panose="020F0502020204030204" pitchFamily="34" charset="0"/>
              </a:rPr>
              <a:t>().and().</a:t>
            </a:r>
            <a:r>
              <a:rPr lang="en-US" altLang="en-US" dirty="0" err="1">
                <a:latin typeface="Calibri" panose="020F0502020204030204" pitchFamily="34" charset="0"/>
              </a:rPr>
              <a:t>csrf</a:t>
            </a:r>
            <a:r>
              <a:rPr lang="en-US" altLang="en-US" dirty="0">
                <a:latin typeface="Calibri" panose="020F0502020204030204" pitchFamily="34" charset="0"/>
              </a:rPr>
              <a:t>().disable(); </a:t>
            </a:r>
            <a:r>
              <a:rPr lang="en-US" altLang="en-US" i="1" dirty="0">
                <a:solidFill>
                  <a:srgbClr val="999988"/>
                </a:solidFill>
                <a:latin typeface="Calibri" panose="020F0502020204030204" pitchFamily="34" charset="0"/>
              </a:rPr>
              <a:t>// Set session management to stateless</a:t>
            </a:r>
            <a:r>
              <a:rPr lang="en-US" altLang="en-US" dirty="0">
                <a:latin typeface="Calibri" panose="020F0502020204030204" pitchFamily="34" charset="0"/>
              </a:rPr>
              <a:t> http = http .</a:t>
            </a:r>
            <a:r>
              <a:rPr lang="en-US" altLang="en-US" dirty="0" err="1">
                <a:latin typeface="Calibri" panose="020F0502020204030204" pitchFamily="34" charset="0"/>
              </a:rPr>
              <a:t>sessionManagement</a:t>
            </a:r>
            <a:r>
              <a:rPr lang="en-US" altLang="en-US" dirty="0">
                <a:latin typeface="Calibri" panose="020F0502020204030204" pitchFamily="34" charset="0"/>
              </a:rPr>
              <a:t>() .</a:t>
            </a:r>
            <a:r>
              <a:rPr lang="en-US" altLang="en-US" dirty="0" err="1">
                <a:latin typeface="Calibri" panose="020F0502020204030204" pitchFamily="34" charset="0"/>
              </a:rPr>
              <a:t>sessionCreationPolicy</a:t>
            </a:r>
            <a:r>
              <a:rPr lang="en-US" altLang="en-US" dirty="0">
                <a:latin typeface="Calibri" panose="020F0502020204030204" pitchFamily="34" charset="0"/>
              </a:rPr>
              <a:t>(</a:t>
            </a:r>
            <a:r>
              <a:rPr lang="en-US" altLang="en-US" dirty="0" err="1">
                <a:latin typeface="Calibri" panose="020F0502020204030204" pitchFamily="34" charset="0"/>
              </a:rPr>
              <a:t>SessionCreationPolicy.STATELESS</a:t>
            </a:r>
            <a:r>
              <a:rPr lang="en-US" altLang="en-US" dirty="0">
                <a:latin typeface="Calibri" panose="020F0502020204030204" pitchFamily="34" charset="0"/>
              </a:rPr>
              <a:t>) .and(); </a:t>
            </a:r>
            <a:r>
              <a:rPr lang="en-US" altLang="en-US" i="1" dirty="0">
                <a:solidFill>
                  <a:srgbClr val="999988"/>
                </a:solidFill>
                <a:latin typeface="Calibri" panose="020F0502020204030204" pitchFamily="34" charset="0"/>
              </a:rPr>
              <a:t>// Set unauthorized requests exception handler</a:t>
            </a:r>
            <a:r>
              <a:rPr lang="en-US" altLang="en-US" dirty="0">
                <a:latin typeface="Calibri" panose="020F0502020204030204" pitchFamily="34" charset="0"/>
              </a:rPr>
              <a:t> http = http .</a:t>
            </a:r>
            <a:r>
              <a:rPr lang="en-US" altLang="en-US" dirty="0" err="1">
                <a:latin typeface="Calibri" panose="020F0502020204030204" pitchFamily="34" charset="0"/>
              </a:rPr>
              <a:t>exceptionHandling</a:t>
            </a:r>
            <a:r>
              <a:rPr lang="en-US" altLang="en-US" dirty="0">
                <a:latin typeface="Calibri" panose="020F0502020204030204" pitchFamily="34" charset="0"/>
              </a:rPr>
              <a:t>() .</a:t>
            </a:r>
            <a:r>
              <a:rPr lang="en-US" altLang="en-US" dirty="0" err="1">
                <a:latin typeface="Calibri" panose="020F0502020204030204" pitchFamily="34" charset="0"/>
              </a:rPr>
              <a:t>authenticationEntryPoint</a:t>
            </a:r>
            <a:r>
              <a:rPr lang="en-US" altLang="en-US" dirty="0">
                <a:latin typeface="Calibri" panose="020F0502020204030204" pitchFamily="34" charset="0"/>
              </a:rPr>
              <a:t>( (request, response, ex) -&gt; { </a:t>
            </a:r>
            <a:r>
              <a:rPr lang="en-US" altLang="en-US" dirty="0" err="1">
                <a:latin typeface="Calibri" panose="020F0502020204030204" pitchFamily="34" charset="0"/>
              </a:rPr>
              <a:t>response.sendError</a:t>
            </a:r>
            <a:r>
              <a:rPr lang="en-US" altLang="en-US" dirty="0">
                <a:latin typeface="Calibri" panose="020F0502020204030204" pitchFamily="34" charset="0"/>
              </a:rPr>
              <a:t>( </a:t>
            </a:r>
            <a:r>
              <a:rPr lang="en-US" altLang="en-US" dirty="0" err="1">
                <a:latin typeface="Calibri" panose="020F0502020204030204" pitchFamily="34" charset="0"/>
              </a:rPr>
              <a:t>HttpServletResponse.SC_UNAUTHORIZED</a:t>
            </a:r>
            <a:r>
              <a:rPr lang="en-US" altLang="en-US" dirty="0">
                <a:latin typeface="Calibri" panose="020F0502020204030204" pitchFamily="34" charset="0"/>
              </a:rPr>
              <a:t>, </a:t>
            </a:r>
            <a:r>
              <a:rPr lang="en-US" altLang="en-US" dirty="0" err="1">
                <a:latin typeface="Calibri" panose="020F0502020204030204" pitchFamily="34" charset="0"/>
              </a:rPr>
              <a:t>ex.getMessage</a:t>
            </a:r>
            <a:r>
              <a:rPr lang="en-US" altLang="en-US" dirty="0">
                <a:latin typeface="Calibri" panose="020F0502020204030204" pitchFamily="34" charset="0"/>
              </a:rPr>
              <a:t>() ); } ) .and(); </a:t>
            </a:r>
            <a:r>
              <a:rPr lang="en-US" altLang="en-US" i="1" dirty="0">
                <a:solidFill>
                  <a:srgbClr val="999988"/>
                </a:solidFill>
                <a:latin typeface="Calibri" panose="020F0502020204030204" pitchFamily="34" charset="0"/>
              </a:rPr>
              <a:t>// Set permissions on endpoints</a:t>
            </a:r>
            <a:r>
              <a:rPr lang="en-US" altLang="en-US" dirty="0">
                <a:latin typeface="Calibri" panose="020F0502020204030204" pitchFamily="34" charset="0"/>
              </a:rPr>
              <a:t> </a:t>
            </a:r>
            <a:r>
              <a:rPr lang="en-US" altLang="en-US" dirty="0" err="1">
                <a:latin typeface="Calibri" panose="020F0502020204030204" pitchFamily="34" charset="0"/>
              </a:rPr>
              <a:t>http.authorizeRequests</a:t>
            </a:r>
            <a:r>
              <a:rPr lang="en-US" altLang="en-US" dirty="0">
                <a:latin typeface="Calibri" panose="020F0502020204030204" pitchFamily="34" charset="0"/>
              </a:rPr>
              <a:t>() </a:t>
            </a:r>
            <a:r>
              <a:rPr lang="en-US" altLang="en-US" i="1" dirty="0">
                <a:solidFill>
                  <a:srgbClr val="999988"/>
                </a:solidFill>
                <a:latin typeface="Calibri" panose="020F0502020204030204" pitchFamily="34" charset="0"/>
              </a:rPr>
              <a:t>// Our public endpoints</a:t>
            </a:r>
            <a:r>
              <a:rPr lang="en-US" altLang="en-US" dirty="0">
                <a:latin typeface="Calibri" panose="020F0502020204030204" pitchFamily="34" charset="0"/>
              </a:rPr>
              <a:t> .</a:t>
            </a:r>
            <a:r>
              <a:rPr lang="en-US" altLang="en-US" dirty="0" err="1">
                <a:latin typeface="Calibri" panose="020F0502020204030204" pitchFamily="34" charset="0"/>
              </a:rPr>
              <a:t>antMatchers</a:t>
            </a:r>
            <a:r>
              <a:rPr lang="en-US" altLang="en-US" dirty="0">
                <a:latin typeface="Calibri" panose="020F0502020204030204" pitchFamily="34" charset="0"/>
              </a:rPr>
              <a:t>(</a:t>
            </a:r>
            <a:r>
              <a:rPr lang="en-US" altLang="en-US" dirty="0">
                <a:solidFill>
                  <a:srgbClr val="DD1144"/>
                </a:solidFill>
                <a:latin typeface="Calibri" panose="020F0502020204030204" pitchFamily="34" charset="0"/>
              </a:rPr>
              <a:t>"/</a:t>
            </a:r>
            <a:r>
              <a:rPr lang="en-US" altLang="en-US" dirty="0" err="1">
                <a:solidFill>
                  <a:srgbClr val="DD1144"/>
                </a:solidFill>
                <a:latin typeface="Calibri" panose="020F0502020204030204" pitchFamily="34" charset="0"/>
              </a:rPr>
              <a:t>api</a:t>
            </a:r>
            <a:r>
              <a:rPr lang="en-US" altLang="en-US" dirty="0">
                <a:solidFill>
                  <a:srgbClr val="DD1144"/>
                </a:solidFill>
                <a:latin typeface="Calibri" panose="020F0502020204030204" pitchFamily="34" charset="0"/>
              </a:rPr>
              <a:t>/public/**"</a:t>
            </a:r>
            <a:r>
              <a:rPr lang="en-US" altLang="en-US" dirty="0">
                <a:latin typeface="Calibri" panose="020F0502020204030204" pitchFamily="34" charset="0"/>
              </a:rPr>
              <a:t>).</a:t>
            </a:r>
            <a:r>
              <a:rPr lang="en-US" altLang="en-US" dirty="0" err="1">
                <a:latin typeface="Calibri" panose="020F0502020204030204" pitchFamily="34" charset="0"/>
              </a:rPr>
              <a:t>permitAll</a:t>
            </a:r>
            <a:r>
              <a:rPr lang="en-US" altLang="en-US" dirty="0">
                <a:latin typeface="Calibri" panose="020F0502020204030204" pitchFamily="34" charset="0"/>
              </a:rPr>
              <a:t>() .</a:t>
            </a:r>
            <a:r>
              <a:rPr lang="en-US" altLang="en-US" dirty="0" err="1">
                <a:latin typeface="Calibri" panose="020F0502020204030204" pitchFamily="34" charset="0"/>
              </a:rPr>
              <a:t>antMatchers</a:t>
            </a:r>
            <a:r>
              <a:rPr lang="en-US" altLang="en-US" dirty="0">
                <a:latin typeface="Calibri" panose="020F0502020204030204" pitchFamily="34" charset="0"/>
              </a:rPr>
              <a:t>(</a:t>
            </a:r>
            <a:r>
              <a:rPr lang="en-US" altLang="en-US" dirty="0" err="1">
                <a:latin typeface="Calibri" panose="020F0502020204030204" pitchFamily="34" charset="0"/>
              </a:rPr>
              <a:t>HttpMethod.GET</a:t>
            </a:r>
            <a:r>
              <a:rPr lang="en-US" altLang="en-US" dirty="0">
                <a:latin typeface="Calibri" panose="020F0502020204030204" pitchFamily="34" charset="0"/>
              </a:rPr>
              <a:t>, </a:t>
            </a:r>
            <a:r>
              <a:rPr lang="en-US" altLang="en-US" dirty="0">
                <a:solidFill>
                  <a:srgbClr val="DD1144"/>
                </a:solidFill>
                <a:latin typeface="Calibri" panose="020F0502020204030204" pitchFamily="34" charset="0"/>
              </a:rPr>
              <a:t>"/</a:t>
            </a:r>
            <a:r>
              <a:rPr lang="en-US" altLang="en-US" dirty="0" err="1">
                <a:solidFill>
                  <a:srgbClr val="DD1144"/>
                </a:solidFill>
                <a:latin typeface="Calibri" panose="020F0502020204030204" pitchFamily="34" charset="0"/>
              </a:rPr>
              <a:t>api</a:t>
            </a:r>
            <a:r>
              <a:rPr lang="en-US" altLang="en-US" dirty="0">
                <a:solidFill>
                  <a:srgbClr val="DD1144"/>
                </a:solidFill>
                <a:latin typeface="Calibri" panose="020F0502020204030204" pitchFamily="34" charset="0"/>
              </a:rPr>
              <a:t>/author/**"</a:t>
            </a:r>
            <a:r>
              <a:rPr lang="en-US" altLang="en-US" dirty="0">
                <a:latin typeface="Calibri" panose="020F0502020204030204" pitchFamily="34" charset="0"/>
              </a:rPr>
              <a:t>).</a:t>
            </a:r>
            <a:r>
              <a:rPr lang="en-US" altLang="en-US" dirty="0" err="1">
                <a:latin typeface="Calibri" panose="020F0502020204030204" pitchFamily="34" charset="0"/>
              </a:rPr>
              <a:t>permitAll</a:t>
            </a:r>
            <a:r>
              <a:rPr lang="en-US" altLang="en-US" dirty="0">
                <a:latin typeface="Calibri" panose="020F0502020204030204" pitchFamily="34" charset="0"/>
              </a:rPr>
              <a:t>() .</a:t>
            </a:r>
            <a:r>
              <a:rPr lang="en-US" altLang="en-US" dirty="0" err="1">
                <a:latin typeface="Calibri" panose="020F0502020204030204" pitchFamily="34" charset="0"/>
              </a:rPr>
              <a:t>antMatchers</a:t>
            </a:r>
            <a:r>
              <a:rPr lang="en-US" altLang="en-US" dirty="0">
                <a:latin typeface="Calibri" panose="020F0502020204030204" pitchFamily="34" charset="0"/>
              </a:rPr>
              <a:t>(</a:t>
            </a:r>
            <a:r>
              <a:rPr lang="en-US" altLang="en-US" dirty="0" err="1">
                <a:latin typeface="Calibri" panose="020F0502020204030204" pitchFamily="34" charset="0"/>
              </a:rPr>
              <a:t>HttpMethod.POST</a:t>
            </a:r>
            <a:r>
              <a:rPr lang="en-US" altLang="en-US" dirty="0">
                <a:latin typeface="Calibri" panose="020F0502020204030204" pitchFamily="34" charset="0"/>
              </a:rPr>
              <a:t>, </a:t>
            </a:r>
            <a:r>
              <a:rPr lang="en-US" altLang="en-US" dirty="0">
                <a:solidFill>
                  <a:srgbClr val="DD1144"/>
                </a:solidFill>
                <a:latin typeface="Calibri" panose="020F0502020204030204" pitchFamily="34" charset="0"/>
              </a:rPr>
              <a:t>"/</a:t>
            </a:r>
            <a:r>
              <a:rPr lang="en-US" altLang="en-US" dirty="0" err="1">
                <a:solidFill>
                  <a:srgbClr val="DD1144"/>
                </a:solidFill>
                <a:latin typeface="Calibri" panose="020F0502020204030204" pitchFamily="34" charset="0"/>
              </a:rPr>
              <a:t>api</a:t>
            </a:r>
            <a:r>
              <a:rPr lang="en-US" altLang="en-US" dirty="0">
                <a:solidFill>
                  <a:srgbClr val="DD1144"/>
                </a:solidFill>
                <a:latin typeface="Calibri" panose="020F0502020204030204" pitchFamily="34" charset="0"/>
              </a:rPr>
              <a:t>/author/search"</a:t>
            </a:r>
            <a:r>
              <a:rPr lang="en-US" altLang="en-US" dirty="0">
                <a:latin typeface="Calibri" panose="020F0502020204030204" pitchFamily="34" charset="0"/>
              </a:rPr>
              <a:t>).</a:t>
            </a:r>
            <a:r>
              <a:rPr lang="en-US" altLang="en-US" dirty="0" err="1">
                <a:latin typeface="Calibri" panose="020F0502020204030204" pitchFamily="34" charset="0"/>
              </a:rPr>
              <a:t>permitAll</a:t>
            </a:r>
            <a:r>
              <a:rPr lang="en-US" altLang="en-US" dirty="0">
                <a:latin typeface="Calibri" panose="020F0502020204030204" pitchFamily="34" charset="0"/>
              </a:rPr>
              <a:t>() .</a:t>
            </a:r>
            <a:r>
              <a:rPr lang="en-US" altLang="en-US" dirty="0" err="1">
                <a:latin typeface="Calibri" panose="020F0502020204030204" pitchFamily="34" charset="0"/>
              </a:rPr>
              <a:t>antMatchers</a:t>
            </a:r>
            <a:r>
              <a:rPr lang="en-US" altLang="en-US" dirty="0">
                <a:latin typeface="Calibri" panose="020F0502020204030204" pitchFamily="34" charset="0"/>
              </a:rPr>
              <a:t>(</a:t>
            </a:r>
            <a:r>
              <a:rPr lang="en-US" altLang="en-US" dirty="0" err="1">
                <a:latin typeface="Calibri" panose="020F0502020204030204" pitchFamily="34" charset="0"/>
              </a:rPr>
              <a:t>HttpMethod.GET</a:t>
            </a:r>
            <a:r>
              <a:rPr lang="en-US" altLang="en-US" dirty="0">
                <a:latin typeface="Calibri" panose="020F0502020204030204" pitchFamily="34" charset="0"/>
              </a:rPr>
              <a:t>, </a:t>
            </a:r>
            <a:r>
              <a:rPr lang="en-US" altLang="en-US" dirty="0">
                <a:solidFill>
                  <a:srgbClr val="DD1144"/>
                </a:solidFill>
                <a:latin typeface="Calibri" panose="020F0502020204030204" pitchFamily="34" charset="0"/>
              </a:rPr>
              <a:t>"/</a:t>
            </a:r>
            <a:r>
              <a:rPr lang="en-US" altLang="en-US" dirty="0" err="1">
                <a:solidFill>
                  <a:srgbClr val="DD1144"/>
                </a:solidFill>
                <a:latin typeface="Calibri" panose="020F0502020204030204" pitchFamily="34" charset="0"/>
              </a:rPr>
              <a:t>api</a:t>
            </a:r>
            <a:r>
              <a:rPr lang="en-US" altLang="en-US" dirty="0">
                <a:solidFill>
                  <a:srgbClr val="DD1144"/>
                </a:solidFill>
                <a:latin typeface="Calibri" panose="020F0502020204030204" pitchFamily="34" charset="0"/>
              </a:rPr>
              <a:t>/book/**"</a:t>
            </a:r>
            <a:r>
              <a:rPr lang="en-US" altLang="en-US" dirty="0">
                <a:latin typeface="Calibri" panose="020F0502020204030204" pitchFamily="34" charset="0"/>
              </a:rPr>
              <a:t>).</a:t>
            </a:r>
            <a:r>
              <a:rPr lang="en-US" altLang="en-US" dirty="0" err="1">
                <a:latin typeface="Calibri" panose="020F0502020204030204" pitchFamily="34" charset="0"/>
              </a:rPr>
              <a:t>permitAll</a:t>
            </a:r>
            <a:r>
              <a:rPr lang="en-US" altLang="en-US" dirty="0">
                <a:latin typeface="Calibri" panose="020F0502020204030204" pitchFamily="34" charset="0"/>
              </a:rPr>
              <a:t>() .</a:t>
            </a:r>
            <a:r>
              <a:rPr lang="en-US" altLang="en-US" dirty="0" err="1">
                <a:latin typeface="Calibri" panose="020F0502020204030204" pitchFamily="34" charset="0"/>
              </a:rPr>
              <a:t>antMatchers</a:t>
            </a:r>
            <a:r>
              <a:rPr lang="en-US" altLang="en-US" dirty="0">
                <a:latin typeface="Calibri" panose="020F0502020204030204" pitchFamily="34" charset="0"/>
              </a:rPr>
              <a:t>(</a:t>
            </a:r>
            <a:r>
              <a:rPr lang="en-US" altLang="en-US" dirty="0" err="1">
                <a:latin typeface="Calibri" panose="020F0502020204030204" pitchFamily="34" charset="0"/>
              </a:rPr>
              <a:t>HttpMethod.POST</a:t>
            </a:r>
            <a:r>
              <a:rPr lang="en-US" altLang="en-US" dirty="0">
                <a:latin typeface="Calibri" panose="020F0502020204030204" pitchFamily="34" charset="0"/>
              </a:rPr>
              <a:t>, </a:t>
            </a:r>
            <a:r>
              <a:rPr lang="en-US" altLang="en-US" dirty="0">
                <a:solidFill>
                  <a:srgbClr val="DD1144"/>
                </a:solidFill>
                <a:latin typeface="Calibri" panose="020F0502020204030204" pitchFamily="34" charset="0"/>
              </a:rPr>
              <a:t>"/</a:t>
            </a:r>
            <a:r>
              <a:rPr lang="en-US" altLang="en-US" dirty="0" err="1">
                <a:solidFill>
                  <a:srgbClr val="DD1144"/>
                </a:solidFill>
                <a:latin typeface="Calibri" panose="020F0502020204030204" pitchFamily="34" charset="0"/>
              </a:rPr>
              <a:t>api</a:t>
            </a:r>
            <a:r>
              <a:rPr lang="en-US" altLang="en-US" dirty="0">
                <a:solidFill>
                  <a:srgbClr val="DD1144"/>
                </a:solidFill>
                <a:latin typeface="Calibri" panose="020F0502020204030204" pitchFamily="34" charset="0"/>
              </a:rPr>
              <a:t>/book/search"</a:t>
            </a:r>
            <a:r>
              <a:rPr lang="en-US" altLang="en-US" dirty="0">
                <a:latin typeface="Calibri" panose="020F0502020204030204" pitchFamily="34" charset="0"/>
              </a:rPr>
              <a:t>).</a:t>
            </a:r>
            <a:r>
              <a:rPr lang="en-US" altLang="en-US" dirty="0" err="1">
                <a:latin typeface="Calibri" panose="020F0502020204030204" pitchFamily="34" charset="0"/>
              </a:rPr>
              <a:t>permitAll</a:t>
            </a:r>
            <a:r>
              <a:rPr lang="en-US" altLang="en-US" dirty="0">
                <a:latin typeface="Calibri" panose="020F0502020204030204" pitchFamily="34" charset="0"/>
              </a:rPr>
              <a:t>() </a:t>
            </a:r>
            <a:r>
              <a:rPr lang="en-US" altLang="en-US" i="1" dirty="0">
                <a:solidFill>
                  <a:srgbClr val="999988"/>
                </a:solidFill>
                <a:latin typeface="Calibri" panose="020F0502020204030204" pitchFamily="34" charset="0"/>
              </a:rPr>
              <a:t>// Our private endpoints</a:t>
            </a:r>
            <a:r>
              <a:rPr lang="en-US" altLang="en-US" dirty="0">
                <a:latin typeface="Calibri" panose="020F0502020204030204" pitchFamily="34" charset="0"/>
              </a:rPr>
              <a:t> .</a:t>
            </a:r>
            <a:r>
              <a:rPr lang="en-US" altLang="en-US" dirty="0" err="1">
                <a:latin typeface="Calibri" panose="020F0502020204030204" pitchFamily="34" charset="0"/>
              </a:rPr>
              <a:t>anyRequest</a:t>
            </a:r>
            <a:r>
              <a:rPr lang="en-US" altLang="en-US" dirty="0">
                <a:latin typeface="Calibri" panose="020F0502020204030204" pitchFamily="34" charset="0"/>
              </a:rPr>
              <a:t>().authenticated(); </a:t>
            </a:r>
            <a:r>
              <a:rPr lang="en-US" altLang="en-US" i="1" dirty="0">
                <a:solidFill>
                  <a:srgbClr val="999988"/>
                </a:solidFill>
                <a:latin typeface="Calibri" panose="020F0502020204030204" pitchFamily="34" charset="0"/>
              </a:rPr>
              <a:t>// Add JWT token filter</a:t>
            </a:r>
            <a:r>
              <a:rPr lang="en-US" altLang="en-US" dirty="0">
                <a:latin typeface="Calibri" panose="020F0502020204030204" pitchFamily="34" charset="0"/>
              </a:rPr>
              <a:t> </a:t>
            </a:r>
            <a:r>
              <a:rPr lang="en-US" altLang="en-US" dirty="0" err="1">
                <a:latin typeface="Calibri" panose="020F0502020204030204" pitchFamily="34" charset="0"/>
              </a:rPr>
              <a:t>http.addFilterBefore</a:t>
            </a:r>
            <a:r>
              <a:rPr lang="en-US" altLang="en-US" dirty="0">
                <a:latin typeface="Calibri" panose="020F0502020204030204" pitchFamily="34" charset="0"/>
              </a:rPr>
              <a:t>( </a:t>
            </a:r>
            <a:r>
              <a:rPr lang="en-US" altLang="en-US" dirty="0" err="1">
                <a:latin typeface="Calibri" panose="020F0502020204030204" pitchFamily="34" charset="0"/>
              </a:rPr>
              <a:t>jwtTokenFilter</a:t>
            </a:r>
            <a:r>
              <a:rPr lang="en-US" altLang="en-US" dirty="0">
                <a:latin typeface="Calibri" panose="020F0502020204030204" pitchFamily="34" charset="0"/>
              </a:rPr>
              <a:t>, </a:t>
            </a:r>
            <a:r>
              <a:rPr lang="en-US" altLang="en-US" dirty="0" err="1">
                <a:latin typeface="Calibri" panose="020F0502020204030204" pitchFamily="34" charset="0"/>
              </a:rPr>
              <a:t>UsernamePasswordAuthenticationFilter.</a:t>
            </a:r>
            <a:r>
              <a:rPr lang="en-US" altLang="en-US" b="1" dirty="0" err="1">
                <a:solidFill>
                  <a:srgbClr val="333333"/>
                </a:solidFill>
                <a:latin typeface="Calibri" panose="020F0502020204030204" pitchFamily="34" charset="0"/>
              </a:rPr>
              <a:t>class</a:t>
            </a:r>
            <a:r>
              <a:rPr lang="en-US" altLang="en-US" dirty="0">
                <a:latin typeface="Calibri" panose="020F0502020204030204" pitchFamily="34" charset="0"/>
              </a:rPr>
              <a:t> ); } </a:t>
            </a:r>
            <a:r>
              <a:rPr lang="en-US" altLang="en-US" i="1" dirty="0">
                <a:solidFill>
                  <a:srgbClr val="999988"/>
                </a:solidFill>
                <a:latin typeface="Calibri" panose="020F0502020204030204" pitchFamily="34" charset="0"/>
              </a:rPr>
              <a:t>// Used by spring security if CORS is enabled.</a:t>
            </a:r>
            <a:r>
              <a:rPr lang="en-US" altLang="en-US" dirty="0">
                <a:latin typeface="Calibri" panose="020F0502020204030204" pitchFamily="34" charset="0"/>
              </a:rPr>
              <a:t> </a:t>
            </a:r>
            <a:r>
              <a:rPr lang="en-US" altLang="en-US" b="1" dirty="0">
                <a:solidFill>
                  <a:srgbClr val="999999"/>
                </a:solidFill>
                <a:latin typeface="Calibri" panose="020F0502020204030204" pitchFamily="34" charset="0"/>
              </a:rPr>
              <a:t>@Bean</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public</a:t>
            </a:r>
            <a:r>
              <a:rPr lang="en-US" altLang="en-US" dirty="0">
                <a:latin typeface="Calibri" panose="020F0502020204030204" pitchFamily="34" charset="0"/>
              </a:rPr>
              <a:t> </a:t>
            </a:r>
            <a:r>
              <a:rPr lang="en-US" altLang="en-US" dirty="0" err="1">
                <a:latin typeface="Calibri" panose="020F0502020204030204" pitchFamily="34" charset="0"/>
              </a:rPr>
              <a:t>CorsFilter</a:t>
            </a:r>
            <a:r>
              <a:rPr lang="en-US" altLang="en-US" dirty="0">
                <a:latin typeface="Calibri" panose="020F0502020204030204" pitchFamily="34" charset="0"/>
              </a:rPr>
              <a:t> </a:t>
            </a:r>
            <a:r>
              <a:rPr lang="en-US" altLang="en-US" b="1" dirty="0" err="1">
                <a:solidFill>
                  <a:srgbClr val="990000"/>
                </a:solidFill>
                <a:latin typeface="Calibri" panose="020F0502020204030204" pitchFamily="34" charset="0"/>
              </a:rPr>
              <a:t>corsFilter</a:t>
            </a:r>
            <a:r>
              <a:rPr lang="en-US" altLang="en-US" dirty="0">
                <a:latin typeface="Calibri" panose="020F0502020204030204" pitchFamily="34" charset="0"/>
              </a:rPr>
              <a:t>() { </a:t>
            </a:r>
            <a:r>
              <a:rPr lang="en-US" altLang="en-US" dirty="0" err="1">
                <a:latin typeface="Calibri" panose="020F0502020204030204" pitchFamily="34" charset="0"/>
              </a:rPr>
              <a:t>UrlBasedCorsConfigurationSource</a:t>
            </a:r>
            <a:r>
              <a:rPr lang="en-US" altLang="en-US" dirty="0">
                <a:latin typeface="Calibri" panose="020F0502020204030204" pitchFamily="34" charset="0"/>
              </a:rPr>
              <a:t> source = </a:t>
            </a:r>
            <a:r>
              <a:rPr lang="en-US" altLang="en-US" b="1" dirty="0">
                <a:solidFill>
                  <a:srgbClr val="333333"/>
                </a:solidFill>
                <a:latin typeface="Calibri" panose="020F0502020204030204" pitchFamily="34" charset="0"/>
              </a:rPr>
              <a:t>new</a:t>
            </a:r>
            <a:r>
              <a:rPr lang="en-US" altLang="en-US" dirty="0">
                <a:latin typeface="Calibri" panose="020F0502020204030204" pitchFamily="34" charset="0"/>
              </a:rPr>
              <a:t> </a:t>
            </a:r>
            <a:r>
              <a:rPr lang="en-US" altLang="en-US" dirty="0" err="1">
                <a:latin typeface="Calibri" panose="020F0502020204030204" pitchFamily="34" charset="0"/>
              </a:rPr>
              <a:t>UrlBasedCorsConfigurationSource</a:t>
            </a:r>
            <a:r>
              <a:rPr lang="en-US" altLang="en-US" dirty="0">
                <a:latin typeface="Calibri" panose="020F0502020204030204" pitchFamily="34" charset="0"/>
              </a:rPr>
              <a:t>(); </a:t>
            </a:r>
            <a:r>
              <a:rPr lang="en-US" altLang="en-US" dirty="0" err="1">
                <a:latin typeface="Calibri" panose="020F0502020204030204" pitchFamily="34" charset="0"/>
              </a:rPr>
              <a:t>CorsConfiguration</a:t>
            </a:r>
            <a:r>
              <a:rPr lang="en-US" altLang="en-US" dirty="0">
                <a:latin typeface="Calibri" panose="020F0502020204030204" pitchFamily="34" charset="0"/>
              </a:rPr>
              <a:t> </a:t>
            </a:r>
            <a:r>
              <a:rPr lang="en-US" altLang="en-US" dirty="0" err="1">
                <a:latin typeface="Calibri" panose="020F0502020204030204" pitchFamily="34" charset="0"/>
              </a:rPr>
              <a:t>config</a:t>
            </a:r>
            <a:r>
              <a:rPr lang="en-US" altLang="en-US" dirty="0">
                <a:latin typeface="Calibri" panose="020F0502020204030204" pitchFamily="34" charset="0"/>
              </a:rPr>
              <a:t> = </a:t>
            </a:r>
            <a:r>
              <a:rPr lang="en-US" altLang="en-US" b="1" dirty="0">
                <a:solidFill>
                  <a:srgbClr val="333333"/>
                </a:solidFill>
                <a:latin typeface="Calibri" panose="020F0502020204030204" pitchFamily="34" charset="0"/>
              </a:rPr>
              <a:t>new</a:t>
            </a:r>
            <a:r>
              <a:rPr lang="en-US" altLang="en-US" dirty="0">
                <a:latin typeface="Calibri" panose="020F0502020204030204" pitchFamily="34" charset="0"/>
              </a:rPr>
              <a:t> </a:t>
            </a:r>
            <a:r>
              <a:rPr lang="en-US" altLang="en-US" dirty="0" err="1">
                <a:latin typeface="Calibri" panose="020F0502020204030204" pitchFamily="34" charset="0"/>
              </a:rPr>
              <a:t>CorsConfiguration</a:t>
            </a:r>
            <a:r>
              <a:rPr lang="en-US" altLang="en-US" dirty="0">
                <a:latin typeface="Calibri" panose="020F0502020204030204" pitchFamily="34" charset="0"/>
              </a:rPr>
              <a:t>(); </a:t>
            </a:r>
            <a:r>
              <a:rPr lang="en-US" altLang="en-US" dirty="0" err="1">
                <a:latin typeface="Calibri" panose="020F0502020204030204" pitchFamily="34" charset="0"/>
              </a:rPr>
              <a:t>config.setAllowCredentials</a:t>
            </a:r>
            <a:r>
              <a:rPr lang="en-US" altLang="en-US" dirty="0">
                <a:latin typeface="Calibri" panose="020F0502020204030204" pitchFamily="34" charset="0"/>
              </a:rPr>
              <a:t>(</a:t>
            </a:r>
            <a:r>
              <a:rPr lang="en-US" altLang="en-US" b="1" dirty="0">
                <a:solidFill>
                  <a:srgbClr val="333333"/>
                </a:solidFill>
                <a:latin typeface="Calibri" panose="020F0502020204030204" pitchFamily="34" charset="0"/>
              </a:rPr>
              <a:t>true</a:t>
            </a:r>
            <a:r>
              <a:rPr lang="en-US" altLang="en-US" dirty="0">
                <a:latin typeface="Calibri" panose="020F0502020204030204" pitchFamily="34" charset="0"/>
              </a:rPr>
              <a:t>); </a:t>
            </a:r>
            <a:r>
              <a:rPr lang="en-US" altLang="en-US" dirty="0" err="1">
                <a:latin typeface="Calibri" panose="020F0502020204030204" pitchFamily="34" charset="0"/>
              </a:rPr>
              <a:t>config.addAllowedOrigin</a:t>
            </a:r>
            <a:r>
              <a:rPr lang="en-US" altLang="en-US" dirty="0">
                <a:latin typeface="Calibri" panose="020F0502020204030204" pitchFamily="34" charset="0"/>
              </a:rPr>
              <a:t>(</a:t>
            </a:r>
            <a:r>
              <a:rPr lang="en-US" altLang="en-US" dirty="0">
                <a:solidFill>
                  <a:srgbClr val="DD1144"/>
                </a:solidFill>
                <a:latin typeface="Calibri" panose="020F0502020204030204" pitchFamily="34" charset="0"/>
              </a:rPr>
              <a:t>"*"</a:t>
            </a:r>
            <a:r>
              <a:rPr lang="en-US" altLang="en-US" dirty="0">
                <a:latin typeface="Calibri" panose="020F0502020204030204" pitchFamily="34" charset="0"/>
              </a:rPr>
              <a:t>); </a:t>
            </a:r>
            <a:r>
              <a:rPr lang="en-US" altLang="en-US" dirty="0" err="1">
                <a:latin typeface="Calibri" panose="020F0502020204030204" pitchFamily="34" charset="0"/>
              </a:rPr>
              <a:t>config.addAllowedHeader</a:t>
            </a:r>
            <a:r>
              <a:rPr lang="en-US" altLang="en-US" dirty="0">
                <a:latin typeface="Calibri" panose="020F0502020204030204" pitchFamily="34" charset="0"/>
              </a:rPr>
              <a:t>(</a:t>
            </a:r>
            <a:r>
              <a:rPr lang="en-US" altLang="en-US" dirty="0">
                <a:solidFill>
                  <a:srgbClr val="DD1144"/>
                </a:solidFill>
                <a:latin typeface="Calibri" panose="020F0502020204030204" pitchFamily="34" charset="0"/>
              </a:rPr>
              <a:t>"*"</a:t>
            </a:r>
            <a:r>
              <a:rPr lang="en-US" altLang="en-US" dirty="0">
                <a:latin typeface="Calibri" panose="020F0502020204030204" pitchFamily="34" charset="0"/>
              </a:rPr>
              <a:t>); </a:t>
            </a:r>
            <a:r>
              <a:rPr lang="en-US" altLang="en-US" dirty="0" err="1">
                <a:latin typeface="Calibri" panose="020F0502020204030204" pitchFamily="34" charset="0"/>
              </a:rPr>
              <a:t>config.addAllowedMethod</a:t>
            </a:r>
            <a:r>
              <a:rPr lang="en-US" altLang="en-US" dirty="0">
                <a:latin typeface="Calibri" panose="020F0502020204030204" pitchFamily="34" charset="0"/>
              </a:rPr>
              <a:t>(</a:t>
            </a:r>
            <a:r>
              <a:rPr lang="en-US" altLang="en-US" dirty="0">
                <a:solidFill>
                  <a:srgbClr val="DD1144"/>
                </a:solidFill>
                <a:latin typeface="Calibri" panose="020F0502020204030204" pitchFamily="34" charset="0"/>
              </a:rPr>
              <a:t>"*"</a:t>
            </a:r>
            <a:r>
              <a:rPr lang="en-US" altLang="en-US" dirty="0">
                <a:latin typeface="Calibri" panose="020F0502020204030204" pitchFamily="34" charset="0"/>
              </a:rPr>
              <a:t>); </a:t>
            </a:r>
            <a:r>
              <a:rPr lang="en-US" altLang="en-US" dirty="0" err="1">
                <a:latin typeface="Calibri" panose="020F0502020204030204" pitchFamily="34" charset="0"/>
              </a:rPr>
              <a:t>source.registerCorsConfiguration</a:t>
            </a:r>
            <a:r>
              <a:rPr lang="en-US" altLang="en-US" dirty="0">
                <a:latin typeface="Calibri" panose="020F0502020204030204" pitchFamily="34" charset="0"/>
              </a:rPr>
              <a:t>(</a:t>
            </a:r>
            <a:r>
              <a:rPr lang="en-US" altLang="en-US" dirty="0">
                <a:solidFill>
                  <a:srgbClr val="DD1144"/>
                </a:solidFill>
                <a:latin typeface="Calibri" panose="020F0502020204030204" pitchFamily="34" charset="0"/>
              </a:rPr>
              <a:t>"/**"</a:t>
            </a:r>
            <a:r>
              <a:rPr lang="en-US" altLang="en-US" dirty="0">
                <a:latin typeface="Calibri" panose="020F0502020204030204" pitchFamily="34" charset="0"/>
              </a:rPr>
              <a:t>, </a:t>
            </a:r>
            <a:r>
              <a:rPr lang="en-US" altLang="en-US" dirty="0" err="1">
                <a:latin typeface="Calibri" panose="020F0502020204030204" pitchFamily="34" charset="0"/>
              </a:rPr>
              <a:t>config</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return</a:t>
            </a:r>
            <a:r>
              <a:rPr lang="en-US" altLang="en-US" dirty="0">
                <a:latin typeface="Calibri" panose="020F0502020204030204" pitchFamily="34" charset="0"/>
              </a:rPr>
              <a:t> </a:t>
            </a:r>
            <a:r>
              <a:rPr lang="en-US" altLang="en-US" b="1" dirty="0">
                <a:solidFill>
                  <a:srgbClr val="333333"/>
                </a:solidFill>
                <a:latin typeface="Calibri" panose="020F0502020204030204" pitchFamily="34" charset="0"/>
              </a:rPr>
              <a:t>new</a:t>
            </a:r>
            <a:r>
              <a:rPr lang="en-US" altLang="en-US" dirty="0">
                <a:latin typeface="Calibri" panose="020F0502020204030204" pitchFamily="34" charset="0"/>
              </a:rPr>
              <a:t> </a:t>
            </a:r>
            <a:r>
              <a:rPr lang="en-US" altLang="en-US" dirty="0" err="1">
                <a:latin typeface="Calibri" panose="020F0502020204030204" pitchFamily="34" charset="0"/>
              </a:rPr>
              <a:t>CorsFilter</a:t>
            </a:r>
            <a:r>
              <a:rPr lang="en-US" altLang="en-US" dirty="0">
                <a:latin typeface="Calibri" panose="020F0502020204030204" pitchFamily="34" charset="0"/>
              </a:rPr>
              <a:t>(source); } }</a:t>
            </a:r>
          </a:p>
          <a:p>
            <a:pPr marL="0" lvl="1"/>
            <a:endParaRPr lang="en-US"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38</a:t>
            </a:fld>
            <a:endParaRPr lang="en-US" dirty="0"/>
          </a:p>
        </p:txBody>
      </p:sp>
    </p:spTree>
    <p:extLst>
      <p:ext uri="{BB962C8B-B14F-4D97-AF65-F5344CB8AC3E}">
        <p14:creationId xmlns:p14="http://schemas.microsoft.com/office/powerpoint/2010/main" val="2339412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39</a:t>
            </a:fld>
            <a:endParaRPr lang="en-US" dirty="0"/>
          </a:p>
        </p:txBody>
      </p:sp>
    </p:spTree>
    <p:extLst>
      <p:ext uri="{BB962C8B-B14F-4D97-AF65-F5344CB8AC3E}">
        <p14:creationId xmlns:p14="http://schemas.microsoft.com/office/powerpoint/2010/main" val="770457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tLang="en-US" dirty="0"/>
              <a:t>https://www.toptal.com/spring/spring-boot-oauth2-jwt-rest-protection</a:t>
            </a:r>
          </a:p>
          <a:p>
            <a:r>
              <a:rPr lang="en-IN" altLang="en-US" dirty="0"/>
              <a:t>https://www.callicoder.com/spring-boot-security-oauth2-social-login-part-1/</a:t>
            </a:r>
          </a:p>
          <a:p>
            <a:r>
              <a:rPr lang="en-US" altLang="en-US" dirty="0"/>
              <a:t>https://developers.facebook.com/</a:t>
            </a:r>
          </a:p>
          <a:p>
            <a:endParaRPr lang="en-IN"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41</a:t>
            </a:fld>
            <a:endParaRPr lang="en-US" dirty="0"/>
          </a:p>
        </p:txBody>
      </p:sp>
    </p:spTree>
    <p:extLst>
      <p:ext uri="{BB962C8B-B14F-4D97-AF65-F5344CB8AC3E}">
        <p14:creationId xmlns:p14="http://schemas.microsoft.com/office/powerpoint/2010/main" val="2225911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42</a:t>
            </a:fld>
            <a:endParaRPr lang="en-US" dirty="0"/>
          </a:p>
        </p:txBody>
      </p:sp>
    </p:spTree>
    <p:extLst>
      <p:ext uri="{BB962C8B-B14F-4D97-AF65-F5344CB8AC3E}">
        <p14:creationId xmlns:p14="http://schemas.microsoft.com/office/powerpoint/2010/main" val="3042840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Authorization request is sent from client to server (acting as resource owner) using </a:t>
            </a:r>
            <a:r>
              <a:rPr lang="en-US" altLang="en-US" u="sng" dirty="0">
                <a:hlinkClick r:id="rId3"/>
              </a:rPr>
              <a:t>password authorization grant</a:t>
            </a:r>
            <a:endParaRPr lang="en-US" altLang="en-US" dirty="0"/>
          </a:p>
          <a:p>
            <a:r>
              <a:rPr lang="en-US" altLang="en-US" u="sng" dirty="0">
                <a:hlinkClick r:id="rId4"/>
              </a:rPr>
              <a:t>Access token</a:t>
            </a:r>
            <a:r>
              <a:rPr lang="en-US" altLang="en-US" dirty="0"/>
              <a:t> is returned to the client (along with </a:t>
            </a:r>
            <a:r>
              <a:rPr lang="en-US" altLang="en-US" u="sng" dirty="0">
                <a:hlinkClick r:id="rId5"/>
              </a:rPr>
              <a:t>refresh token</a:t>
            </a:r>
            <a:r>
              <a:rPr lang="en-US" altLang="en-US" dirty="0"/>
              <a:t>)</a:t>
            </a:r>
          </a:p>
          <a:p>
            <a:r>
              <a:rPr lang="en-US" altLang="en-US" dirty="0"/>
              <a:t>Access token is then sent from client to server (acting as resource server) on each request for protected resource access</a:t>
            </a:r>
          </a:p>
          <a:p>
            <a:r>
              <a:rPr lang="en-US" altLang="en-US" dirty="0"/>
              <a:t>Server responds with required protected resources</a:t>
            </a:r>
          </a:p>
          <a:p>
            <a:endParaRPr lang="en-IN"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43</a:t>
            </a:fld>
            <a:endParaRPr lang="en-US" dirty="0"/>
          </a:p>
        </p:txBody>
      </p:sp>
    </p:spTree>
    <p:extLst>
      <p:ext uri="{BB962C8B-B14F-4D97-AF65-F5344CB8AC3E}">
        <p14:creationId xmlns:p14="http://schemas.microsoft.com/office/powerpoint/2010/main" val="1821616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For example, in a corporate application, there are some parts of an application where only admin have access and to some parts all the employees have access. These access rules are determined by the access rights given to each user of the system.</a:t>
            </a:r>
          </a:p>
          <a:p>
            <a:r>
              <a:rPr lang="en-US" altLang="en-US" dirty="0" err="1"/>
              <a:t>ometimes</a:t>
            </a:r>
            <a:r>
              <a:rPr lang="en-US" altLang="en-US" dirty="0"/>
              <a:t> you need to also differentiate security based on the way a principal is interacting with your application. For example, you might want to ensure requests only arrive over HTTPS, in order to protect passwords from eavesdropping or end users from man-in-the-middle attacks. This is especially helpful to protect password recovery processes from brute force attacks, or simply to make it harder for people to duplicate your application’s key content. To help you achieve these goals, Spring Security fully supports automatic “channel security”, together with </a:t>
            </a:r>
            <a:r>
              <a:rPr lang="en-US" altLang="en-US" b="1" dirty="0" err="1"/>
              <a:t>JCaptcha</a:t>
            </a:r>
            <a:r>
              <a:rPr lang="en-US" altLang="en-US" dirty="0"/>
              <a:t> integration for human user detection.</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6</a:t>
            </a:fld>
            <a:endParaRPr lang="en-US" dirty="0"/>
          </a:p>
        </p:txBody>
      </p:sp>
    </p:spTree>
    <p:extLst>
      <p:ext uri="{BB962C8B-B14F-4D97-AF65-F5344CB8AC3E}">
        <p14:creationId xmlns:p14="http://schemas.microsoft.com/office/powerpoint/2010/main" val="487258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tLang="en-US" dirty="0"/>
              <a:t>https://projects.spring.io/spring-security-oauth/docs/oauth2.html</a:t>
            </a:r>
          </a:p>
          <a:p>
            <a:r>
              <a:rPr lang="en-US" altLang="en-US" dirty="0"/>
              <a:t>, and while these sometimes reside in the same application, with Spring Security OAuth you have the option to split them across two applications, and also to have multiple Resource Services that share an Authorization Service. </a:t>
            </a:r>
            <a:endParaRPr lang="en-IN"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44</a:t>
            </a:fld>
            <a:endParaRPr lang="en-US" dirty="0"/>
          </a:p>
        </p:txBody>
      </p:sp>
    </p:spTree>
    <p:extLst>
      <p:ext uri="{BB962C8B-B14F-4D97-AF65-F5344CB8AC3E}">
        <p14:creationId xmlns:p14="http://schemas.microsoft.com/office/powerpoint/2010/main" val="3665602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tLang="en-US" dirty="0"/>
              <a:t>https://projects.spring.io/spring-security-oauth/docs/oauth2.html</a:t>
            </a:r>
          </a:p>
          <a:p>
            <a:r>
              <a:rPr lang="en-US" altLang="en-US" dirty="0"/>
              <a:t>, and while these sometimes reside in the same application, with Spring Security OAuth you have the option to split them across two applications, and also to have multiple Resource Services that share an Authorization Service. </a:t>
            </a:r>
            <a:endParaRPr lang="en-IN"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45</a:t>
            </a:fld>
            <a:endParaRPr lang="en-US" dirty="0"/>
          </a:p>
        </p:txBody>
      </p:sp>
    </p:spTree>
    <p:extLst>
      <p:ext uri="{BB962C8B-B14F-4D97-AF65-F5344CB8AC3E}">
        <p14:creationId xmlns:p14="http://schemas.microsoft.com/office/powerpoint/2010/main" val="34750331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ltLang="en-US" dirty="0"/>
              <a:t>https://projects.spring.io/spring-security-oauth/docs/oauth2.html</a:t>
            </a:r>
          </a:p>
          <a:p>
            <a:r>
              <a:rPr lang="en-US" altLang="en-US" dirty="0"/>
              <a:t>An important aspect of the provider configuration is the way that an authorization code is supplied to an OAuth client (in the authorization code grant). A authorization code is obtained by the OAuth client by directing the end-user to an authorization page where the user can enter her credentials, resulting in a redirection from the provider authorization server back to the OAuth client with the authorization code. Examples of this are elaborated in the OAuth 2 specification.</a:t>
            </a:r>
            <a:endParaRPr lang="en-IN"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46</a:t>
            </a:fld>
            <a:endParaRPr lang="en-US" dirty="0"/>
          </a:p>
        </p:txBody>
      </p:sp>
    </p:spTree>
    <p:extLst>
      <p:ext uri="{BB962C8B-B14F-4D97-AF65-F5344CB8AC3E}">
        <p14:creationId xmlns:p14="http://schemas.microsoft.com/office/powerpoint/2010/main" val="38515348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Client details can be updated in a running application by access the underlying store directly (e.g. database tables in the case of </a:t>
            </a:r>
            <a:r>
              <a:rPr lang="en-US" altLang="en-US" dirty="0" err="1"/>
              <a:t>JdbcClientDetailsService</a:t>
            </a:r>
            <a:r>
              <a:rPr lang="en-US" altLang="en-US" dirty="0"/>
              <a:t>) or through the </a:t>
            </a:r>
            <a:r>
              <a:rPr lang="en-US" altLang="en-US" dirty="0" err="1"/>
              <a:t>ClientDetailsManager</a:t>
            </a:r>
            <a:r>
              <a:rPr lang="en-US" altLang="en-US" dirty="0"/>
              <a:t> interface (which both implementations of </a:t>
            </a:r>
            <a:r>
              <a:rPr lang="en-US" altLang="en-US" dirty="0" err="1"/>
              <a:t>ClientDetailsService</a:t>
            </a:r>
            <a:r>
              <a:rPr lang="en-US" altLang="en-US" dirty="0"/>
              <a:t> also implement).</a:t>
            </a:r>
            <a:endParaRPr lang="en-IN"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47</a:t>
            </a:fld>
            <a:endParaRPr lang="en-US" dirty="0"/>
          </a:p>
        </p:txBody>
      </p:sp>
    </p:spTree>
    <p:extLst>
      <p:ext uri="{BB962C8B-B14F-4D97-AF65-F5344CB8AC3E}">
        <p14:creationId xmlns:p14="http://schemas.microsoft.com/office/powerpoint/2010/main" val="307942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Client details can be updated in a running application by access the underlying store directly (e.g. database tables in the case of </a:t>
            </a:r>
            <a:r>
              <a:rPr lang="en-US" altLang="en-US" dirty="0" err="1"/>
              <a:t>JdbcClientDetailsService</a:t>
            </a:r>
            <a:r>
              <a:rPr lang="en-US" altLang="en-US" dirty="0"/>
              <a:t>) or through the </a:t>
            </a:r>
            <a:r>
              <a:rPr lang="en-US" altLang="en-US" dirty="0" err="1"/>
              <a:t>ClientDetailsManager</a:t>
            </a:r>
            <a:r>
              <a:rPr lang="en-US" altLang="en-US" dirty="0"/>
              <a:t> interface (which both implementations of </a:t>
            </a:r>
            <a:r>
              <a:rPr lang="en-US" altLang="en-US" dirty="0" err="1"/>
              <a:t>ClientDetailsService</a:t>
            </a:r>
            <a:r>
              <a:rPr lang="en-US" altLang="en-US" dirty="0"/>
              <a:t> also implement).</a:t>
            </a:r>
            <a:endParaRPr lang="en-IN"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48</a:t>
            </a:fld>
            <a:endParaRPr lang="en-US" dirty="0"/>
          </a:p>
        </p:txBody>
      </p:sp>
    </p:spTree>
    <p:extLst>
      <p:ext uri="{BB962C8B-B14F-4D97-AF65-F5344CB8AC3E}">
        <p14:creationId xmlns:p14="http://schemas.microsoft.com/office/powerpoint/2010/main" val="30589043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Client details can be updated in a running application by access the underlying store directly (e.g. database tables in the case of </a:t>
            </a:r>
            <a:r>
              <a:rPr lang="en-US" altLang="en-US" dirty="0" err="1"/>
              <a:t>JdbcClientDetailsService</a:t>
            </a:r>
            <a:r>
              <a:rPr lang="en-US" altLang="en-US" dirty="0"/>
              <a:t>) or through the </a:t>
            </a:r>
            <a:r>
              <a:rPr lang="en-US" altLang="en-US" dirty="0" err="1"/>
              <a:t>ClientDetailsManager</a:t>
            </a:r>
            <a:r>
              <a:rPr lang="en-US" altLang="en-US" dirty="0"/>
              <a:t> interface (which both implementations of </a:t>
            </a:r>
            <a:r>
              <a:rPr lang="en-US" altLang="en-US" dirty="0" err="1"/>
              <a:t>ClientDetailsService</a:t>
            </a:r>
            <a:r>
              <a:rPr lang="en-US" altLang="en-US" dirty="0"/>
              <a:t> also implement).</a:t>
            </a:r>
            <a:endParaRPr lang="en-IN"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49</a:t>
            </a:fld>
            <a:endParaRPr lang="en-US" dirty="0"/>
          </a:p>
        </p:txBody>
      </p:sp>
    </p:spTree>
    <p:extLst>
      <p:ext uri="{BB962C8B-B14F-4D97-AF65-F5344CB8AC3E}">
        <p14:creationId xmlns:p14="http://schemas.microsoft.com/office/powerpoint/2010/main" val="1084774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Client details can be updated in a running application by access the underlying store directly (e.g. database tables in the case of </a:t>
            </a:r>
            <a:r>
              <a:rPr lang="en-US" altLang="en-US" dirty="0" err="1"/>
              <a:t>JdbcClientDetailsService</a:t>
            </a:r>
            <a:r>
              <a:rPr lang="en-US" altLang="en-US" dirty="0"/>
              <a:t>) or through the </a:t>
            </a:r>
            <a:r>
              <a:rPr lang="en-US" altLang="en-US" dirty="0" err="1"/>
              <a:t>ClientDetailsManager</a:t>
            </a:r>
            <a:r>
              <a:rPr lang="en-US" altLang="en-US" dirty="0"/>
              <a:t> interface (which both implementations of </a:t>
            </a:r>
            <a:r>
              <a:rPr lang="en-US" altLang="en-US" dirty="0" err="1"/>
              <a:t>ClientDetailsService</a:t>
            </a:r>
            <a:r>
              <a:rPr lang="en-US" altLang="en-US" dirty="0"/>
              <a:t> also implement).</a:t>
            </a:r>
            <a:endParaRPr lang="en-IN"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50</a:t>
            </a:fld>
            <a:endParaRPr lang="en-US" dirty="0"/>
          </a:p>
        </p:txBody>
      </p:sp>
    </p:spTree>
    <p:extLst>
      <p:ext uri="{BB962C8B-B14F-4D97-AF65-F5344CB8AC3E}">
        <p14:creationId xmlns:p14="http://schemas.microsoft.com/office/powerpoint/2010/main" val="3965336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51</a:t>
            </a:fld>
            <a:endParaRPr lang="en-US" dirty="0"/>
          </a:p>
        </p:txBody>
      </p:sp>
    </p:spTree>
    <p:extLst>
      <p:ext uri="{BB962C8B-B14F-4D97-AF65-F5344CB8AC3E}">
        <p14:creationId xmlns:p14="http://schemas.microsoft.com/office/powerpoint/2010/main" val="26861273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52</a:t>
            </a:fld>
            <a:endParaRPr lang="en-US" dirty="0"/>
          </a:p>
        </p:txBody>
      </p:sp>
    </p:spTree>
    <p:extLst>
      <p:ext uri="{BB962C8B-B14F-4D97-AF65-F5344CB8AC3E}">
        <p14:creationId xmlns:p14="http://schemas.microsoft.com/office/powerpoint/2010/main" val="9829512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53</a:t>
            </a:fld>
            <a:endParaRPr lang="en-US" dirty="0"/>
          </a:p>
        </p:txBody>
      </p:sp>
    </p:spTree>
    <p:extLst>
      <p:ext uri="{BB962C8B-B14F-4D97-AF65-F5344CB8AC3E}">
        <p14:creationId xmlns:p14="http://schemas.microsoft.com/office/powerpoint/2010/main" val="1572360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https://dzone.com/articles/7-things-to-know-getting-started-with-spring-boot</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7</a:t>
            </a:fld>
            <a:endParaRPr lang="en-US" dirty="0"/>
          </a:p>
        </p:txBody>
      </p:sp>
    </p:spTree>
    <p:extLst>
      <p:ext uri="{BB962C8B-B14F-4D97-AF65-F5344CB8AC3E}">
        <p14:creationId xmlns:p14="http://schemas.microsoft.com/office/powerpoint/2010/main" val="29478074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54</a:t>
            </a:fld>
            <a:endParaRPr lang="en-US" dirty="0"/>
          </a:p>
        </p:txBody>
      </p:sp>
    </p:spTree>
    <p:extLst>
      <p:ext uri="{BB962C8B-B14F-4D97-AF65-F5344CB8AC3E}">
        <p14:creationId xmlns:p14="http://schemas.microsoft.com/office/powerpoint/2010/main" val="1988862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Protected resources (or "remote resources") can be defined using bean definitions of type OAuth2ProtectedResourceDetails. </a:t>
            </a:r>
            <a:endParaRPr lang="en-IN"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55</a:t>
            </a:fld>
            <a:endParaRPr lang="en-US" dirty="0"/>
          </a:p>
        </p:txBody>
      </p:sp>
    </p:spTree>
    <p:extLst>
      <p:ext uri="{BB962C8B-B14F-4D97-AF65-F5344CB8AC3E}">
        <p14:creationId xmlns:p14="http://schemas.microsoft.com/office/powerpoint/2010/main" val="6998160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56</a:t>
            </a:fld>
            <a:endParaRPr lang="en-US" dirty="0"/>
          </a:p>
        </p:txBody>
      </p:sp>
    </p:spTree>
    <p:extLst>
      <p:ext uri="{BB962C8B-B14F-4D97-AF65-F5344CB8AC3E}">
        <p14:creationId xmlns:p14="http://schemas.microsoft.com/office/powerpoint/2010/main" val="3863618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Protected resources (or "remote resources") can be defined using bean definitions of type OAuth2ProtectedResourceDetails. </a:t>
            </a:r>
            <a:endParaRPr lang="en-IN" altLang="en-US" dirty="0"/>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57</a:t>
            </a:fld>
            <a:endParaRPr lang="en-US" dirty="0"/>
          </a:p>
        </p:txBody>
      </p:sp>
    </p:spTree>
    <p:extLst>
      <p:ext uri="{BB962C8B-B14F-4D97-AF65-F5344CB8AC3E}">
        <p14:creationId xmlns:p14="http://schemas.microsoft.com/office/powerpoint/2010/main" val="2946342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58</a:t>
            </a:fld>
            <a:endParaRPr lang="en-US" dirty="0"/>
          </a:p>
        </p:txBody>
      </p:sp>
    </p:spTree>
    <p:extLst>
      <p:ext uri="{BB962C8B-B14F-4D97-AF65-F5344CB8AC3E}">
        <p14:creationId xmlns:p14="http://schemas.microsoft.com/office/powerpoint/2010/main" val="3331373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t>https://www.springboottutorial.com/securing-rest-services-with-spring-boot-starter-security</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8</a:t>
            </a:fld>
            <a:endParaRPr lang="en-US" dirty="0"/>
          </a:p>
        </p:txBody>
      </p:sp>
    </p:spTree>
    <p:extLst>
      <p:ext uri="{BB962C8B-B14F-4D97-AF65-F5344CB8AC3E}">
        <p14:creationId xmlns:p14="http://schemas.microsoft.com/office/powerpoint/2010/main" val="2892054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t>Copy the Customer, </a:t>
            </a:r>
            <a:r>
              <a:rPr lang="en-US" altLang="en-US" dirty="0" err="1"/>
              <a:t>CustomerRepository</a:t>
            </a:r>
            <a:r>
              <a:rPr lang="en-US" altLang="en-US" dirty="0"/>
              <a:t> and </a:t>
            </a:r>
            <a:r>
              <a:rPr lang="en-US" altLang="en-US" dirty="0" err="1"/>
              <a:t>CustomerService</a:t>
            </a:r>
            <a:r>
              <a:rPr lang="en-US" altLang="en-US" dirty="0"/>
              <a:t> class in </a:t>
            </a:r>
            <a:r>
              <a:rPr lang="en-US" altLang="en-US" dirty="0" err="1"/>
              <a:t>theis</a:t>
            </a:r>
            <a:r>
              <a:rPr lang="en-US" altLang="en-US" dirty="0"/>
              <a:t> project</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9</a:t>
            </a:fld>
            <a:endParaRPr lang="en-US" dirty="0"/>
          </a:p>
        </p:txBody>
      </p:sp>
    </p:spTree>
    <p:extLst>
      <p:ext uri="{BB962C8B-B14F-4D97-AF65-F5344CB8AC3E}">
        <p14:creationId xmlns:p14="http://schemas.microsoft.com/office/powerpoint/2010/main" val="1460245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a:t>Copy the Customer, </a:t>
            </a:r>
            <a:r>
              <a:rPr lang="en-US" altLang="en-US" dirty="0" err="1"/>
              <a:t>CustomerRepository</a:t>
            </a:r>
            <a:r>
              <a:rPr lang="en-US" altLang="en-US" dirty="0"/>
              <a:t> and </a:t>
            </a:r>
            <a:r>
              <a:rPr lang="en-US" altLang="en-US" dirty="0" err="1"/>
              <a:t>CustomerService</a:t>
            </a:r>
            <a:r>
              <a:rPr lang="en-US" altLang="en-US" dirty="0"/>
              <a:t> class in </a:t>
            </a:r>
            <a:r>
              <a:rPr lang="en-US" altLang="en-US" dirty="0" err="1"/>
              <a:t>theis</a:t>
            </a:r>
            <a:r>
              <a:rPr lang="en-US" altLang="en-US" dirty="0"/>
              <a:t> project</a:t>
            </a:r>
          </a:p>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10</a:t>
            </a:fld>
            <a:endParaRPr lang="en-US" dirty="0"/>
          </a:p>
        </p:txBody>
      </p:sp>
    </p:spTree>
    <p:extLst>
      <p:ext uri="{BB962C8B-B14F-4D97-AF65-F5344CB8AC3E}">
        <p14:creationId xmlns:p14="http://schemas.microsoft.com/office/powerpoint/2010/main" val="307791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A32FBE-7192-4B9C-9D07-444001C4AA18}" type="slidenum">
              <a:rPr lang="en-US" smtClean="0"/>
              <a:pPr/>
              <a:t>11</a:t>
            </a:fld>
            <a:endParaRPr lang="en-US" dirty="0"/>
          </a:p>
        </p:txBody>
      </p:sp>
    </p:spTree>
    <p:extLst>
      <p:ext uri="{BB962C8B-B14F-4D97-AF65-F5344CB8AC3E}">
        <p14:creationId xmlns:p14="http://schemas.microsoft.com/office/powerpoint/2010/main" val="3554727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40D34B1-3CFB-4391-A88B-5C8F9148B84E}" type="datetimeFigureOut">
              <a:rPr lang="en-US" smtClean="0"/>
              <a:t>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A86C9-8B5E-4860-8787-D92736B56AFE}" type="slidenum">
              <a:rPr lang="en-US" smtClean="0"/>
              <a:t>‹#›</a:t>
            </a:fld>
            <a:endParaRPr lang="en-US"/>
          </a:p>
        </p:txBody>
      </p:sp>
    </p:spTree>
    <p:extLst>
      <p:ext uri="{BB962C8B-B14F-4D97-AF65-F5344CB8AC3E}">
        <p14:creationId xmlns:p14="http://schemas.microsoft.com/office/powerpoint/2010/main" val="818277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0D34B1-3CFB-4391-A88B-5C8F9148B84E}" type="datetimeFigureOut">
              <a:rPr lang="en-US" smtClean="0"/>
              <a:t>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A86C9-8B5E-4860-8787-D92736B56AFE}" type="slidenum">
              <a:rPr lang="en-US" smtClean="0"/>
              <a:t>‹#›</a:t>
            </a:fld>
            <a:endParaRPr lang="en-US"/>
          </a:p>
        </p:txBody>
      </p:sp>
    </p:spTree>
    <p:extLst>
      <p:ext uri="{BB962C8B-B14F-4D97-AF65-F5344CB8AC3E}">
        <p14:creationId xmlns:p14="http://schemas.microsoft.com/office/powerpoint/2010/main" val="18199210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511527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68600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117264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1746957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9370272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09558198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0189129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190480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0394817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718909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74031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0D34B1-3CFB-4391-A88B-5C8F9148B84E}" type="datetimeFigureOut">
              <a:rPr lang="en-US" smtClean="0"/>
              <a:t>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A86C9-8B5E-4860-8787-D92736B56AFE}" type="slidenum">
              <a:rPr lang="en-US" smtClean="0"/>
              <a:t>‹#›</a:t>
            </a:fld>
            <a:endParaRPr lang="en-US"/>
          </a:p>
        </p:txBody>
      </p:sp>
    </p:spTree>
    <p:extLst>
      <p:ext uri="{BB962C8B-B14F-4D97-AF65-F5344CB8AC3E}">
        <p14:creationId xmlns:p14="http://schemas.microsoft.com/office/powerpoint/2010/main" val="181780369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4952947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746646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869151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87333018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943136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8458548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77901216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15605692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3518616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256153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800" b="0"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pic>
        <p:nvPicPr>
          <p:cNvPr id="7" name="Picture 6">
            <a:extLst>
              <a:ext uri="{FF2B5EF4-FFF2-40B4-BE49-F238E27FC236}">
                <a16:creationId xmlns:a16="http://schemas.microsoft.com/office/drawing/2014/main" id="{90AB4BA4-4FF8-A345-A320-103364ED40B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89776" y="513944"/>
            <a:ext cx="2026596" cy="611945"/>
          </a:xfrm>
          <a:prstGeom prst="rect">
            <a:avLst/>
          </a:prstGeom>
        </p:spPr>
      </p:pic>
    </p:spTree>
    <p:extLst>
      <p:ext uri="{BB962C8B-B14F-4D97-AF65-F5344CB8AC3E}">
        <p14:creationId xmlns:p14="http://schemas.microsoft.com/office/powerpoint/2010/main" val="388904135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266881266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25011178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086" indent="0">
              <a:buNone/>
              <a:defRPr sz="2800"/>
            </a:lvl2pPr>
            <a:lvl3pPr marL="914172" indent="0">
              <a:buNone/>
              <a:defRPr sz="2400"/>
            </a:lvl3pPr>
            <a:lvl4pPr marL="1371257" indent="0">
              <a:buNone/>
              <a:defRPr sz="2000"/>
            </a:lvl4pPr>
            <a:lvl5pPr marL="1828343" indent="0">
              <a:buNone/>
              <a:defRPr sz="2000"/>
            </a:lvl5pPr>
            <a:lvl6pPr marL="2285429" indent="0">
              <a:buNone/>
              <a:defRPr sz="2000"/>
            </a:lvl6pPr>
            <a:lvl7pPr marL="2742514" indent="0">
              <a:buNone/>
              <a:defRPr sz="2000"/>
            </a:lvl7pPr>
            <a:lvl8pPr marL="3199600" indent="0">
              <a:buNone/>
              <a:defRPr sz="2000"/>
            </a:lvl8pPr>
            <a:lvl9pPr marL="3656686"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771319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396552023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2948947"/>
            <a:ext cx="12192000" cy="3909054"/>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Your Picture Here</a:t>
            </a:r>
            <a:endParaRPr lang="ko-KR" altLang="en-US" dirty="0"/>
          </a:p>
        </p:txBody>
      </p:sp>
    </p:spTree>
    <p:extLst>
      <p:ext uri="{BB962C8B-B14F-4D97-AF65-F5344CB8AC3E}">
        <p14:creationId xmlns:p14="http://schemas.microsoft.com/office/powerpoint/2010/main" val="32904562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9_Slide">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780CFA75-68DC-BB43-A346-14588D20D2FA}"/>
              </a:ext>
            </a:extLst>
          </p:cNvPr>
          <p:cNvSpPr>
            <a:spLocks noGrp="1"/>
          </p:cNvSpPr>
          <p:nvPr>
            <p:ph type="pic" sz="quarter" idx="15"/>
          </p:nvPr>
        </p:nvSpPr>
        <p:spPr>
          <a:xfrm>
            <a:off x="569787" y="565907"/>
            <a:ext cx="6765611" cy="572618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03952468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1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AB52F9F6-E404-354F-BC62-11ABFB574565}"/>
              </a:ext>
            </a:extLst>
          </p:cNvPr>
          <p:cNvSpPr>
            <a:spLocks noGrp="1"/>
          </p:cNvSpPr>
          <p:nvPr>
            <p:ph type="pic" sz="quarter" idx="14"/>
          </p:nvPr>
        </p:nvSpPr>
        <p:spPr>
          <a:xfrm>
            <a:off x="0" y="-1"/>
            <a:ext cx="6095999" cy="6858000"/>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32252544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2_Slide">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55589566-5AA9-2842-8377-3E9346562E5F}"/>
              </a:ext>
            </a:extLst>
          </p:cNvPr>
          <p:cNvSpPr>
            <a:spLocks noGrp="1"/>
          </p:cNvSpPr>
          <p:nvPr>
            <p:ph type="pic" sz="quarter" idx="17"/>
          </p:nvPr>
        </p:nvSpPr>
        <p:spPr>
          <a:xfrm>
            <a:off x="5706881" y="1715985"/>
            <a:ext cx="6675913" cy="342603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7203644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136287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44539BE-18A6-1948-BE82-02455FBCC5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Tree>
    <p:extLst>
      <p:ext uri="{BB962C8B-B14F-4D97-AF65-F5344CB8AC3E}">
        <p14:creationId xmlns:p14="http://schemas.microsoft.com/office/powerpoint/2010/main" val="4191924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22">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4C983AE-5F98-8142-8644-576D24C8A10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0CDC0029-D190-9C42-8D89-A191974B2459}"/>
              </a:ext>
            </a:extLst>
          </p:cNvPr>
          <p:cNvSpPr>
            <a:spLocks noGrp="1"/>
          </p:cNvSpPr>
          <p:nvPr>
            <p:ph type="title" hasCustomPrompt="1"/>
          </p:nvPr>
        </p:nvSpPr>
        <p:spPr>
          <a:xfrm>
            <a:off x="700550" y="404869"/>
            <a:ext cx="10515600" cy="716422"/>
          </a:xfrm>
        </p:spPr>
        <p:txBody>
          <a:bodyPr>
            <a:normAutofit/>
          </a:bodyPr>
          <a:lstStyle>
            <a:lvl1pPr>
              <a:defRPr sz="2400" b="1">
                <a:solidFill>
                  <a:schemeClr val="tx2">
                    <a:lumMod val="75000"/>
                  </a:schemeClr>
                </a:solidFill>
              </a:defRPr>
            </a:lvl1pPr>
          </a:lstStyle>
          <a:p>
            <a:r>
              <a:rPr lang="en-US" dirty="0"/>
              <a:t>CLICK TO EDIT MASTER TITLE STYLE</a:t>
            </a:r>
          </a:p>
        </p:txBody>
      </p:sp>
    </p:spTree>
    <p:extLst>
      <p:ext uri="{BB962C8B-B14F-4D97-AF65-F5344CB8AC3E}">
        <p14:creationId xmlns:p14="http://schemas.microsoft.com/office/powerpoint/2010/main" val="2956463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164BC5A6-8E6C-BA43-ABCB-A08432302535}"/>
              </a:ext>
            </a:extLst>
          </p:cNvPr>
          <p:cNvSpPr>
            <a:spLocks noGrp="1"/>
          </p:cNvSpPr>
          <p:nvPr>
            <p:ph type="media" sz="quarter" idx="10"/>
          </p:nvPr>
        </p:nvSpPr>
        <p:spPr>
          <a:xfrm>
            <a:off x="874610" y="1346252"/>
            <a:ext cx="9921875" cy="4789487"/>
          </a:xfrm>
        </p:spPr>
        <p:txBody>
          <a:bodyPr/>
          <a:lstStyle/>
          <a:p>
            <a:endParaRPr lang="en-US"/>
          </a:p>
        </p:txBody>
      </p:sp>
      <p:sp>
        <p:nvSpPr>
          <p:cNvPr id="6" name="Title 5">
            <a:extLst>
              <a:ext uri="{FF2B5EF4-FFF2-40B4-BE49-F238E27FC236}">
                <a16:creationId xmlns:a16="http://schemas.microsoft.com/office/drawing/2014/main" id="{EDD062FB-750B-CC40-8BBE-42BF6D93E1F8}"/>
              </a:ext>
            </a:extLst>
          </p:cNvPr>
          <p:cNvSpPr>
            <a:spLocks noGrp="1"/>
          </p:cNvSpPr>
          <p:nvPr>
            <p:ph type="title" hasCustomPrompt="1"/>
          </p:nvPr>
        </p:nvSpPr>
        <p:spPr>
          <a:xfrm>
            <a:off x="874610" y="443784"/>
            <a:ext cx="10515600" cy="578771"/>
          </a:xfrm>
        </p:spPr>
        <p:txBody>
          <a:bodyPr>
            <a:normAutofit/>
          </a:bodyPr>
          <a:lstStyle>
            <a:lvl1pPr>
              <a:defRPr sz="2200" b="1">
                <a:solidFill>
                  <a:schemeClr val="tx2">
                    <a:lumMod val="75000"/>
                  </a:schemeClr>
                </a:solidFill>
              </a:defRPr>
            </a:lvl1pPr>
          </a:lstStyle>
          <a:p>
            <a:r>
              <a:rPr lang="en-US" dirty="0"/>
              <a:t>CLICK TO EDIT MASTER TITLE STYLE</a:t>
            </a:r>
          </a:p>
        </p:txBody>
      </p:sp>
      <p:sp>
        <p:nvSpPr>
          <p:cNvPr id="8" name="Rectangle 4">
            <a:extLst>
              <a:ext uri="{FF2B5EF4-FFF2-40B4-BE49-F238E27FC236}">
                <a16:creationId xmlns:a16="http://schemas.microsoft.com/office/drawing/2014/main" id="{9E9CF427-EAFF-0B4D-B839-5D561514FAB8}"/>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9" name="Rectangle 8">
            <a:extLst>
              <a:ext uri="{FF2B5EF4-FFF2-40B4-BE49-F238E27FC236}">
                <a16:creationId xmlns:a16="http://schemas.microsoft.com/office/drawing/2014/main" id="{4DE645C9-9155-BE49-9B4D-7E17BD950CAF}"/>
              </a:ext>
            </a:extLst>
          </p:cNvPr>
          <p:cNvSpPr/>
          <p:nvPr userDrawn="1"/>
        </p:nvSpPr>
        <p:spPr>
          <a:xfrm>
            <a:off x="5281257" y="3244334"/>
            <a:ext cx="1629485" cy="369332"/>
          </a:xfrm>
          <a:prstGeom prst="rect">
            <a:avLst/>
          </a:prstGeom>
        </p:spPr>
        <p:txBody>
          <a:bodyPr wrap="none">
            <a:spAutoFit/>
          </a:bodyPr>
          <a:lstStyle/>
          <a:p>
            <a:r>
              <a:rPr lang="en-US" dirty="0"/>
              <a:t>TABLE SLIDE</a:t>
            </a:r>
          </a:p>
        </p:txBody>
      </p:sp>
    </p:spTree>
    <p:extLst>
      <p:ext uri="{BB962C8B-B14F-4D97-AF65-F5344CB8AC3E}">
        <p14:creationId xmlns:p14="http://schemas.microsoft.com/office/powerpoint/2010/main" val="1737774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70445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
        <p:nvSpPr>
          <p:cNvPr id="3" name="Rectangle 4">
            <a:extLst>
              <a:ext uri="{FF2B5EF4-FFF2-40B4-BE49-F238E27FC236}">
                <a16:creationId xmlns:a16="http://schemas.microsoft.com/office/drawing/2014/main" id="{3BF87A31-8B7B-7D4E-A89C-EC1FD9A04FC1}"/>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Tree>
    <p:extLst>
      <p:ext uri="{BB962C8B-B14F-4D97-AF65-F5344CB8AC3E}">
        <p14:creationId xmlns:p14="http://schemas.microsoft.com/office/powerpoint/2010/main" val="22279969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066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723486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0D34B1-3CFB-4391-A88B-5C8F9148B84E}" type="datetimeFigureOut">
              <a:rPr lang="en-US" smtClean="0"/>
              <a:t>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A86C9-8B5E-4860-8787-D92736B56AFE}" type="slidenum">
              <a:rPr lang="en-US" smtClean="0"/>
              <a:t>‹#›</a:t>
            </a:fld>
            <a:endParaRPr lang="en-US"/>
          </a:p>
        </p:txBody>
      </p:sp>
    </p:spTree>
    <p:extLst>
      <p:ext uri="{BB962C8B-B14F-4D97-AF65-F5344CB8AC3E}">
        <p14:creationId xmlns:p14="http://schemas.microsoft.com/office/powerpoint/2010/main" val="13914144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0905459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pic>
        <p:nvPicPr>
          <p:cNvPr id="7" name="Picture 6">
            <a:extLst>
              <a:ext uri="{FF2B5EF4-FFF2-40B4-BE49-F238E27FC236}">
                <a16:creationId xmlns:a16="http://schemas.microsoft.com/office/drawing/2014/main" id="{ADE02646-0F8F-8B4E-A9BA-E36B20A91D1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Tree>
    <p:extLst>
      <p:ext uri="{BB962C8B-B14F-4D97-AF65-F5344CB8AC3E}">
        <p14:creationId xmlns:p14="http://schemas.microsoft.com/office/powerpoint/2010/main" val="772838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1400423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620755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5811724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784331" y="1315673"/>
            <a:ext cx="5879817" cy="4203543"/>
          </a:xfrm>
          <a:prstGeom prst="rect">
            <a:avLst/>
          </a:prstGeom>
          <a:solidFill>
            <a:schemeClr val="bg1">
              <a:lumMod val="95000"/>
            </a:schemeClr>
          </a:solidFill>
        </p:spPr>
        <p:txBody>
          <a:bodyPr>
            <a:normAutofit/>
          </a:bodyPr>
          <a:lstStyle>
            <a:lvl1pPr>
              <a:defRPr sz="1051"/>
            </a:lvl1pPr>
          </a:lstStyle>
          <a:p>
            <a:endParaRPr lang="en-US"/>
          </a:p>
        </p:txBody>
      </p:sp>
      <p:sp>
        <p:nvSpPr>
          <p:cNvPr id="2" name="Title 1">
            <a:extLst>
              <a:ext uri="{FF2B5EF4-FFF2-40B4-BE49-F238E27FC236}">
                <a16:creationId xmlns:a16="http://schemas.microsoft.com/office/drawing/2014/main" id="{D0AA670B-B74A-6A4E-A6B7-596B8DAEC36D}"/>
              </a:ext>
            </a:extLst>
          </p:cNvPr>
          <p:cNvSpPr>
            <a:spLocks noGrp="1"/>
          </p:cNvSpPr>
          <p:nvPr>
            <p:ph type="title" hasCustomPrompt="1"/>
          </p:nvPr>
        </p:nvSpPr>
        <p:spPr>
          <a:xfrm>
            <a:off x="838201" y="365127"/>
            <a:ext cx="10515600" cy="627932"/>
          </a:xfrm>
        </p:spPr>
        <p:txBody>
          <a:bodyPr>
            <a:normAutofit/>
          </a:bodyPr>
          <a:lstStyle>
            <a:lvl1pPr>
              <a:defRPr sz="2200" b="1">
                <a:solidFill>
                  <a:schemeClr val="tx2">
                    <a:lumMod val="75000"/>
                  </a:schemeClr>
                </a:solidFill>
              </a:defRPr>
            </a:lvl1pPr>
          </a:lstStyle>
          <a:p>
            <a:r>
              <a:rPr lang="en-US" dirty="0"/>
              <a:t>CLICK TO EDIT MASTER TITLE STYLE</a:t>
            </a:r>
          </a:p>
        </p:txBody>
      </p:sp>
      <p:sp>
        <p:nvSpPr>
          <p:cNvPr id="6" name="Rectangle 4">
            <a:extLst>
              <a:ext uri="{FF2B5EF4-FFF2-40B4-BE49-F238E27FC236}">
                <a16:creationId xmlns:a16="http://schemas.microsoft.com/office/drawing/2014/main" id="{6272DA06-16BE-9843-8D83-675DE9253FF8}"/>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7" name="Picture 6">
            <a:extLst>
              <a:ext uri="{FF2B5EF4-FFF2-40B4-BE49-F238E27FC236}">
                <a16:creationId xmlns:a16="http://schemas.microsoft.com/office/drawing/2014/main" id="{3AFC86B7-99AF-5D4C-8BDA-F8D60800B21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Tree>
    <p:extLst>
      <p:ext uri="{BB962C8B-B14F-4D97-AF65-F5344CB8AC3E}">
        <p14:creationId xmlns:p14="http://schemas.microsoft.com/office/powerpoint/2010/main" val="834875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2204443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7556200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502806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113660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0D34B1-3CFB-4391-A88B-5C8F9148B84E}" type="datetimeFigureOut">
              <a:rPr lang="en-US" smtClean="0"/>
              <a:t>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FA86C9-8B5E-4860-8787-D92736B56AFE}" type="slidenum">
              <a:rPr lang="en-US" smtClean="0"/>
              <a:t>‹#›</a:t>
            </a:fld>
            <a:endParaRPr lang="en-US"/>
          </a:p>
        </p:txBody>
      </p:sp>
    </p:spTree>
    <p:extLst>
      <p:ext uri="{BB962C8B-B14F-4D97-AF65-F5344CB8AC3E}">
        <p14:creationId xmlns:p14="http://schemas.microsoft.com/office/powerpoint/2010/main" val="2923707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745075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9098203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406882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990857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7701584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4271413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05347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913057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7114557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932482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0D34B1-3CFB-4391-A88B-5C8F9148B84E}" type="datetimeFigureOut">
              <a:rPr lang="en-US" smtClean="0"/>
              <a:t>7/10/22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A86C9-8B5E-4860-8787-D92736B56AFE}" type="slidenum">
              <a:rPr lang="en-US" smtClean="0"/>
              <a:t>‹#›</a:t>
            </a:fld>
            <a:endParaRPr lang="en-US"/>
          </a:p>
        </p:txBody>
      </p:sp>
    </p:spTree>
    <p:extLst>
      <p:ext uri="{BB962C8B-B14F-4D97-AF65-F5344CB8AC3E}">
        <p14:creationId xmlns:p14="http://schemas.microsoft.com/office/powerpoint/2010/main" val="28922996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4347025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20388691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553352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8787451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28559893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755694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3698448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CCBC6541-B631-4AF1-8D07-8827D2AA3227}" type="datetimeFigureOut">
              <a:rPr lang="en-US" smtClean="0"/>
              <a:pPr/>
              <a:t>7/10/22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A9A3A569-B6C8-4A2B-9316-6B8D0F9A0A10}" type="slidenum">
              <a:rPr lang="en-US" smtClean="0"/>
              <a:pPr/>
              <a:t>‹#›</a:t>
            </a:fld>
            <a:endParaRPr lang="en-US"/>
          </a:p>
        </p:txBody>
      </p:sp>
    </p:spTree>
    <p:extLst>
      <p:ext uri="{BB962C8B-B14F-4D97-AF65-F5344CB8AC3E}">
        <p14:creationId xmlns:p14="http://schemas.microsoft.com/office/powerpoint/2010/main" val="1093235737"/>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CBC6541-B631-4AF1-8D07-8827D2AA3227}" type="datetimeFigureOut">
              <a:rPr lang="en-US" smtClean="0"/>
              <a:pPr/>
              <a:t>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3A569-B6C8-4A2B-9316-6B8D0F9A0A10}" type="slidenum">
              <a:rPr lang="en-US" smtClean="0"/>
              <a:pPr/>
              <a:t>‹#›</a:t>
            </a:fld>
            <a:endParaRPr lang="en-US"/>
          </a:p>
        </p:txBody>
      </p:sp>
    </p:spTree>
    <p:extLst>
      <p:ext uri="{BB962C8B-B14F-4D97-AF65-F5344CB8AC3E}">
        <p14:creationId xmlns:p14="http://schemas.microsoft.com/office/powerpoint/2010/main" val="29401075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C6541-B631-4AF1-8D07-8827D2AA3227}" type="datetimeFigureOut">
              <a:rPr lang="en-US" smtClean="0"/>
              <a:pPr/>
              <a:t>7/10/22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A3A569-B6C8-4A2B-9316-6B8D0F9A0A10}" type="slidenum">
              <a:rPr lang="en-US" smtClean="0"/>
              <a:pPr/>
              <a:t>‹#›</a:t>
            </a:fld>
            <a:endParaRPr lang="en-US"/>
          </a:p>
        </p:txBody>
      </p:sp>
    </p:spTree>
    <p:extLst>
      <p:ext uri="{BB962C8B-B14F-4D97-AF65-F5344CB8AC3E}">
        <p14:creationId xmlns:p14="http://schemas.microsoft.com/office/powerpoint/2010/main" val="3129284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0D34B1-3CFB-4391-A88B-5C8F9148B84E}" type="datetimeFigureOut">
              <a:rPr lang="en-US" smtClean="0"/>
              <a:t>7/10/22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FA86C9-8B5E-4860-8787-D92736B56AFE}" type="slidenum">
              <a:rPr lang="en-US" smtClean="0"/>
              <a:t>‹#›</a:t>
            </a:fld>
            <a:endParaRPr lang="en-US"/>
          </a:p>
        </p:txBody>
      </p:sp>
    </p:spTree>
    <p:extLst>
      <p:ext uri="{BB962C8B-B14F-4D97-AF65-F5344CB8AC3E}">
        <p14:creationId xmlns:p14="http://schemas.microsoft.com/office/powerpoint/2010/main" val="5743995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6F68F43-4567-4CB0-B00D-7267D614B448}" type="slidenum">
              <a:rPr kumimoji="0" lang="en-US" sz="16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800" b="0"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12871938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406419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22">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4C983AE-5F98-8142-8644-576D24C8A10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6" name="Title 5">
            <a:extLst>
              <a:ext uri="{FF2B5EF4-FFF2-40B4-BE49-F238E27FC236}">
                <a16:creationId xmlns:a16="http://schemas.microsoft.com/office/drawing/2014/main" id="{0CDC0029-D190-9C42-8D89-A191974B2459}"/>
              </a:ext>
            </a:extLst>
          </p:cNvPr>
          <p:cNvSpPr>
            <a:spLocks noGrp="1"/>
          </p:cNvSpPr>
          <p:nvPr>
            <p:ph type="title" hasCustomPrompt="1"/>
          </p:nvPr>
        </p:nvSpPr>
        <p:spPr>
          <a:xfrm>
            <a:off x="700550" y="404869"/>
            <a:ext cx="10515600" cy="716422"/>
          </a:xfrm>
        </p:spPr>
        <p:txBody>
          <a:bodyPr>
            <a:normAutofit/>
          </a:bodyPr>
          <a:lstStyle>
            <a:lvl1pPr>
              <a:defRPr sz="2400" b="1">
                <a:solidFill>
                  <a:schemeClr val="tx2">
                    <a:lumMod val="75000"/>
                  </a:schemeClr>
                </a:solidFill>
              </a:defRPr>
            </a:lvl1pPr>
          </a:lstStyle>
          <a:p>
            <a:r>
              <a:rPr lang="en-US" dirty="0"/>
              <a:t>CLICK TO EDIT MASTER TITLE STYLE</a:t>
            </a:r>
          </a:p>
        </p:txBody>
      </p:sp>
    </p:spTree>
    <p:extLst>
      <p:ext uri="{BB962C8B-B14F-4D97-AF65-F5344CB8AC3E}">
        <p14:creationId xmlns:p14="http://schemas.microsoft.com/office/powerpoint/2010/main" val="9816021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164BC5A6-8E6C-BA43-ABCB-A08432302535}"/>
              </a:ext>
            </a:extLst>
          </p:cNvPr>
          <p:cNvSpPr>
            <a:spLocks noGrp="1"/>
          </p:cNvSpPr>
          <p:nvPr>
            <p:ph type="media" sz="quarter" idx="10"/>
          </p:nvPr>
        </p:nvSpPr>
        <p:spPr>
          <a:xfrm>
            <a:off x="874610" y="1346252"/>
            <a:ext cx="9921875" cy="4789487"/>
          </a:xfrm>
        </p:spPr>
        <p:txBody>
          <a:bodyPr/>
          <a:lstStyle/>
          <a:p>
            <a:endParaRPr lang="en-US"/>
          </a:p>
        </p:txBody>
      </p:sp>
      <p:sp>
        <p:nvSpPr>
          <p:cNvPr id="6" name="Title 5">
            <a:extLst>
              <a:ext uri="{FF2B5EF4-FFF2-40B4-BE49-F238E27FC236}">
                <a16:creationId xmlns:a16="http://schemas.microsoft.com/office/drawing/2014/main" id="{EDD062FB-750B-CC40-8BBE-42BF6D93E1F8}"/>
              </a:ext>
            </a:extLst>
          </p:cNvPr>
          <p:cNvSpPr>
            <a:spLocks noGrp="1"/>
          </p:cNvSpPr>
          <p:nvPr>
            <p:ph type="title" hasCustomPrompt="1"/>
          </p:nvPr>
        </p:nvSpPr>
        <p:spPr>
          <a:xfrm>
            <a:off x="874610" y="443784"/>
            <a:ext cx="10515600" cy="578771"/>
          </a:xfrm>
        </p:spPr>
        <p:txBody>
          <a:bodyPr>
            <a:normAutofit/>
          </a:bodyPr>
          <a:lstStyle>
            <a:lvl1pPr>
              <a:defRPr sz="2200" b="1">
                <a:solidFill>
                  <a:schemeClr val="tx2">
                    <a:lumMod val="75000"/>
                  </a:schemeClr>
                </a:solidFill>
              </a:defRPr>
            </a:lvl1pPr>
          </a:lstStyle>
          <a:p>
            <a:r>
              <a:rPr lang="en-US" dirty="0"/>
              <a:t>CLICK TO EDIT MASTER TITLE STYLE</a:t>
            </a:r>
          </a:p>
        </p:txBody>
      </p:sp>
      <p:sp>
        <p:nvSpPr>
          <p:cNvPr id="8" name="Rectangle 4">
            <a:extLst>
              <a:ext uri="{FF2B5EF4-FFF2-40B4-BE49-F238E27FC236}">
                <a16:creationId xmlns:a16="http://schemas.microsoft.com/office/drawing/2014/main" id="{9E9CF427-EAFF-0B4D-B839-5D561514FAB8}"/>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9" name="Rectangle 8">
            <a:extLst>
              <a:ext uri="{FF2B5EF4-FFF2-40B4-BE49-F238E27FC236}">
                <a16:creationId xmlns:a16="http://schemas.microsoft.com/office/drawing/2014/main" id="{4DE645C9-9155-BE49-9B4D-7E17BD950CAF}"/>
              </a:ext>
            </a:extLst>
          </p:cNvPr>
          <p:cNvSpPr/>
          <p:nvPr userDrawn="1"/>
        </p:nvSpPr>
        <p:spPr>
          <a:xfrm>
            <a:off x="5281257" y="3244334"/>
            <a:ext cx="1629485" cy="369332"/>
          </a:xfrm>
          <a:prstGeom prst="rect">
            <a:avLst/>
          </a:prstGeom>
        </p:spPr>
        <p:txBody>
          <a:bodyPr wrap="none">
            <a:spAutoFit/>
          </a:bodyPr>
          <a:lstStyle/>
          <a:p>
            <a:r>
              <a:rPr lang="en-US" dirty="0"/>
              <a:t>TABLE SLIDE</a:t>
            </a:r>
          </a:p>
        </p:txBody>
      </p:sp>
    </p:spTree>
    <p:extLst>
      <p:ext uri="{BB962C8B-B14F-4D97-AF65-F5344CB8AC3E}">
        <p14:creationId xmlns:p14="http://schemas.microsoft.com/office/powerpoint/2010/main" val="36246134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3646904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
        <p:nvSpPr>
          <p:cNvPr id="3" name="Rectangle 4">
            <a:extLst>
              <a:ext uri="{FF2B5EF4-FFF2-40B4-BE49-F238E27FC236}">
                <a16:creationId xmlns:a16="http://schemas.microsoft.com/office/drawing/2014/main" id="{3BF87A31-8B7B-7D4E-A89C-EC1FD9A04FC1}"/>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FFFFFF"/>
              </a:solidFill>
              <a:latin typeface="Arial" panose="020B0604020202020204"/>
            </a:endParaRPr>
          </a:p>
        </p:txBody>
      </p:sp>
    </p:spTree>
    <p:extLst>
      <p:ext uri="{BB962C8B-B14F-4D97-AF65-F5344CB8AC3E}">
        <p14:creationId xmlns:p14="http://schemas.microsoft.com/office/powerpoint/2010/main" val="21523178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40675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19945091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0289291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pic>
        <p:nvPicPr>
          <p:cNvPr id="7" name="Picture 6">
            <a:extLst>
              <a:ext uri="{FF2B5EF4-FFF2-40B4-BE49-F238E27FC236}">
                <a16:creationId xmlns:a16="http://schemas.microsoft.com/office/drawing/2014/main" id="{ADE02646-0F8F-8B4E-A9BA-E36B20A91D1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Tree>
    <p:extLst>
      <p:ext uri="{BB962C8B-B14F-4D97-AF65-F5344CB8AC3E}">
        <p14:creationId xmlns:p14="http://schemas.microsoft.com/office/powerpoint/2010/main" val="1418461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0D34B1-3CFB-4391-A88B-5C8F9148B84E}" type="datetimeFigureOut">
              <a:rPr lang="en-US" smtClean="0"/>
              <a:t>7/10/22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FA86C9-8B5E-4860-8787-D92736B56AFE}" type="slidenum">
              <a:rPr lang="en-US" smtClean="0"/>
              <a:t>‹#›</a:t>
            </a:fld>
            <a:endParaRPr lang="en-US"/>
          </a:p>
        </p:txBody>
      </p:sp>
    </p:spTree>
    <p:extLst>
      <p:ext uri="{BB962C8B-B14F-4D97-AF65-F5344CB8AC3E}">
        <p14:creationId xmlns:p14="http://schemas.microsoft.com/office/powerpoint/2010/main" val="37426088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256316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251979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8" y="1581144"/>
            <a:ext cx="5879817" cy="4203543"/>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8973765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5784331" y="1315673"/>
            <a:ext cx="5879817" cy="4203543"/>
          </a:xfrm>
          <a:prstGeom prst="rect">
            <a:avLst/>
          </a:prstGeom>
          <a:solidFill>
            <a:schemeClr val="bg1">
              <a:lumMod val="95000"/>
            </a:schemeClr>
          </a:solidFill>
        </p:spPr>
        <p:txBody>
          <a:bodyPr>
            <a:normAutofit/>
          </a:bodyPr>
          <a:lstStyle>
            <a:lvl1pPr>
              <a:defRPr sz="1051"/>
            </a:lvl1pPr>
          </a:lstStyle>
          <a:p>
            <a:endParaRPr lang="en-US"/>
          </a:p>
        </p:txBody>
      </p:sp>
      <p:sp>
        <p:nvSpPr>
          <p:cNvPr id="2" name="Title 1">
            <a:extLst>
              <a:ext uri="{FF2B5EF4-FFF2-40B4-BE49-F238E27FC236}">
                <a16:creationId xmlns:a16="http://schemas.microsoft.com/office/drawing/2014/main" id="{D0AA670B-B74A-6A4E-A6B7-596B8DAEC36D}"/>
              </a:ext>
            </a:extLst>
          </p:cNvPr>
          <p:cNvSpPr>
            <a:spLocks noGrp="1"/>
          </p:cNvSpPr>
          <p:nvPr>
            <p:ph type="title" hasCustomPrompt="1"/>
          </p:nvPr>
        </p:nvSpPr>
        <p:spPr>
          <a:xfrm>
            <a:off x="838201" y="365127"/>
            <a:ext cx="10515600" cy="627932"/>
          </a:xfrm>
        </p:spPr>
        <p:txBody>
          <a:bodyPr>
            <a:normAutofit/>
          </a:bodyPr>
          <a:lstStyle>
            <a:lvl1pPr>
              <a:defRPr sz="2200" b="1">
                <a:solidFill>
                  <a:schemeClr val="tx2">
                    <a:lumMod val="75000"/>
                  </a:schemeClr>
                </a:solidFill>
              </a:defRPr>
            </a:lvl1pPr>
          </a:lstStyle>
          <a:p>
            <a:r>
              <a:rPr lang="en-US" dirty="0"/>
              <a:t>CLICK TO EDIT MASTER TITLE STYLE</a:t>
            </a:r>
          </a:p>
        </p:txBody>
      </p:sp>
      <p:sp>
        <p:nvSpPr>
          <p:cNvPr id="6" name="Rectangle 4">
            <a:extLst>
              <a:ext uri="{FF2B5EF4-FFF2-40B4-BE49-F238E27FC236}">
                <a16:creationId xmlns:a16="http://schemas.microsoft.com/office/drawing/2014/main" id="{6272DA06-16BE-9843-8D83-675DE9253FF8}"/>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pic>
        <p:nvPicPr>
          <p:cNvPr id="7" name="Picture 6">
            <a:extLst>
              <a:ext uri="{FF2B5EF4-FFF2-40B4-BE49-F238E27FC236}">
                <a16:creationId xmlns:a16="http://schemas.microsoft.com/office/drawing/2014/main" id="{3AFC86B7-99AF-5D4C-8BDA-F8D60800B21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60258" y="419996"/>
            <a:ext cx="892157" cy="791393"/>
          </a:xfrm>
          <a:prstGeom prst="rect">
            <a:avLst/>
          </a:prstGeom>
        </p:spPr>
      </p:pic>
    </p:spTree>
    <p:extLst>
      <p:ext uri="{BB962C8B-B14F-4D97-AF65-F5344CB8AC3E}">
        <p14:creationId xmlns:p14="http://schemas.microsoft.com/office/powerpoint/2010/main" val="39164836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13117" y="1712348"/>
            <a:ext cx="5382883" cy="243426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7730520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0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1069999"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9" name="Picture Placeholder 8">
            <a:extLst>
              <a:ext uri="{FF2B5EF4-FFF2-40B4-BE49-F238E27FC236}">
                <a16:creationId xmlns:a16="http://schemas.microsoft.com/office/drawing/2014/main" id="{277E72CB-7F04-D84A-BF9C-9774DD8BC512}"/>
              </a:ext>
            </a:extLst>
          </p:cNvPr>
          <p:cNvSpPr>
            <a:spLocks noGrp="1"/>
          </p:cNvSpPr>
          <p:nvPr>
            <p:ph type="pic" sz="quarter" idx="15"/>
          </p:nvPr>
        </p:nvSpPr>
        <p:spPr>
          <a:xfrm>
            <a:off x="50908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38CD4847-8A47-2545-9CF1-8C437D37DA5B}"/>
              </a:ext>
            </a:extLst>
          </p:cNvPr>
          <p:cNvSpPr>
            <a:spLocks noGrp="1"/>
          </p:cNvSpPr>
          <p:nvPr>
            <p:ph type="pic" sz="quarter" idx="16"/>
          </p:nvPr>
        </p:nvSpPr>
        <p:spPr>
          <a:xfrm>
            <a:off x="9111600" y="2677076"/>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8AA873F2-5DFE-C640-AEAD-5A96923A481E}"/>
              </a:ext>
            </a:extLst>
          </p:cNvPr>
          <p:cNvSpPr>
            <a:spLocks noGrp="1"/>
          </p:cNvSpPr>
          <p:nvPr>
            <p:ph type="pic" sz="quarter" idx="17"/>
          </p:nvPr>
        </p:nvSpPr>
        <p:spPr>
          <a:xfrm>
            <a:off x="3080399"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
        <p:nvSpPr>
          <p:cNvPr id="13" name="Picture Placeholder 8">
            <a:extLst>
              <a:ext uri="{FF2B5EF4-FFF2-40B4-BE49-F238E27FC236}">
                <a16:creationId xmlns:a16="http://schemas.microsoft.com/office/drawing/2014/main" id="{C329C1EA-DC5E-0A4A-82B8-31BC020A980D}"/>
              </a:ext>
            </a:extLst>
          </p:cNvPr>
          <p:cNvSpPr>
            <a:spLocks noGrp="1"/>
          </p:cNvSpPr>
          <p:nvPr>
            <p:ph type="pic" sz="quarter" idx="18"/>
          </p:nvPr>
        </p:nvSpPr>
        <p:spPr>
          <a:xfrm>
            <a:off x="7101200" y="3884084"/>
            <a:ext cx="2010401" cy="80467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881786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slide">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9E481FD9-F09C-BA4D-9951-230A0DD955C5}"/>
              </a:ext>
            </a:extLst>
          </p:cNvPr>
          <p:cNvSpPr>
            <a:spLocks noGrp="1"/>
          </p:cNvSpPr>
          <p:nvPr>
            <p:ph type="pic" sz="quarter" idx="14"/>
          </p:nvPr>
        </p:nvSpPr>
        <p:spPr>
          <a:xfrm>
            <a:off x="780799"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4" name="Picture Placeholder 8">
            <a:extLst>
              <a:ext uri="{FF2B5EF4-FFF2-40B4-BE49-F238E27FC236}">
                <a16:creationId xmlns:a16="http://schemas.microsoft.com/office/drawing/2014/main" id="{B00E25EF-5B78-5C40-A906-0744167719C3}"/>
              </a:ext>
            </a:extLst>
          </p:cNvPr>
          <p:cNvSpPr>
            <a:spLocks noGrp="1"/>
          </p:cNvSpPr>
          <p:nvPr>
            <p:ph type="pic" sz="quarter" idx="15"/>
          </p:nvPr>
        </p:nvSpPr>
        <p:spPr>
          <a:xfrm>
            <a:off x="3525120"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5" name="Picture Placeholder 8">
            <a:extLst>
              <a:ext uri="{FF2B5EF4-FFF2-40B4-BE49-F238E27FC236}">
                <a16:creationId xmlns:a16="http://schemas.microsoft.com/office/drawing/2014/main" id="{02FDB7C5-5967-A947-A543-23BD4596D68E}"/>
              </a:ext>
            </a:extLst>
          </p:cNvPr>
          <p:cNvSpPr>
            <a:spLocks noGrp="1"/>
          </p:cNvSpPr>
          <p:nvPr>
            <p:ph type="pic" sz="quarter" idx="16"/>
          </p:nvPr>
        </p:nvSpPr>
        <p:spPr>
          <a:xfrm>
            <a:off x="626944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6" name="Picture Placeholder 8">
            <a:extLst>
              <a:ext uri="{FF2B5EF4-FFF2-40B4-BE49-F238E27FC236}">
                <a16:creationId xmlns:a16="http://schemas.microsoft.com/office/drawing/2014/main" id="{1E31D769-A895-EC4D-95ED-918AE5B37CE0}"/>
              </a:ext>
            </a:extLst>
          </p:cNvPr>
          <p:cNvSpPr>
            <a:spLocks noGrp="1"/>
          </p:cNvSpPr>
          <p:nvPr>
            <p:ph type="pic" sz="quarter" idx="17"/>
          </p:nvPr>
        </p:nvSpPr>
        <p:spPr>
          <a:xfrm>
            <a:off x="9013761" y="197774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7" name="Picture Placeholder 8">
            <a:extLst>
              <a:ext uri="{FF2B5EF4-FFF2-40B4-BE49-F238E27FC236}">
                <a16:creationId xmlns:a16="http://schemas.microsoft.com/office/drawing/2014/main" id="{201607AD-276F-BD4E-9E7B-CEC512B83D91}"/>
              </a:ext>
            </a:extLst>
          </p:cNvPr>
          <p:cNvSpPr>
            <a:spLocks noGrp="1"/>
          </p:cNvSpPr>
          <p:nvPr>
            <p:ph type="pic" sz="quarter" idx="18"/>
          </p:nvPr>
        </p:nvSpPr>
        <p:spPr>
          <a:xfrm>
            <a:off x="780799"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8" name="Picture Placeholder 8">
            <a:extLst>
              <a:ext uri="{FF2B5EF4-FFF2-40B4-BE49-F238E27FC236}">
                <a16:creationId xmlns:a16="http://schemas.microsoft.com/office/drawing/2014/main" id="{FC53868E-8AC0-E84A-AF05-6CA9A285255B}"/>
              </a:ext>
            </a:extLst>
          </p:cNvPr>
          <p:cNvSpPr>
            <a:spLocks noGrp="1"/>
          </p:cNvSpPr>
          <p:nvPr>
            <p:ph type="pic" sz="quarter" idx="19"/>
          </p:nvPr>
        </p:nvSpPr>
        <p:spPr>
          <a:xfrm>
            <a:off x="3525120"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29" name="Picture Placeholder 8">
            <a:extLst>
              <a:ext uri="{FF2B5EF4-FFF2-40B4-BE49-F238E27FC236}">
                <a16:creationId xmlns:a16="http://schemas.microsoft.com/office/drawing/2014/main" id="{87F80031-74B9-2E41-87A9-A5139AA128E0}"/>
              </a:ext>
            </a:extLst>
          </p:cNvPr>
          <p:cNvSpPr>
            <a:spLocks noGrp="1"/>
          </p:cNvSpPr>
          <p:nvPr>
            <p:ph type="pic" sz="quarter" idx="20"/>
          </p:nvPr>
        </p:nvSpPr>
        <p:spPr>
          <a:xfrm>
            <a:off x="626944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0" name="Picture Placeholder 8">
            <a:extLst>
              <a:ext uri="{FF2B5EF4-FFF2-40B4-BE49-F238E27FC236}">
                <a16:creationId xmlns:a16="http://schemas.microsoft.com/office/drawing/2014/main" id="{E378ED47-B244-2548-8421-629773EA778A}"/>
              </a:ext>
            </a:extLst>
          </p:cNvPr>
          <p:cNvSpPr>
            <a:spLocks noGrp="1"/>
          </p:cNvSpPr>
          <p:nvPr>
            <p:ph type="pic" sz="quarter" idx="21"/>
          </p:nvPr>
        </p:nvSpPr>
        <p:spPr>
          <a:xfrm>
            <a:off x="9013761" y="3236659"/>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1" name="Picture Placeholder 8">
            <a:extLst>
              <a:ext uri="{FF2B5EF4-FFF2-40B4-BE49-F238E27FC236}">
                <a16:creationId xmlns:a16="http://schemas.microsoft.com/office/drawing/2014/main" id="{7E432B6E-20B0-804F-AEE6-194845FC8ACB}"/>
              </a:ext>
            </a:extLst>
          </p:cNvPr>
          <p:cNvSpPr>
            <a:spLocks noGrp="1"/>
          </p:cNvSpPr>
          <p:nvPr>
            <p:ph type="pic" sz="quarter" idx="22"/>
          </p:nvPr>
        </p:nvSpPr>
        <p:spPr>
          <a:xfrm>
            <a:off x="780799"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2" name="Picture Placeholder 8">
            <a:extLst>
              <a:ext uri="{FF2B5EF4-FFF2-40B4-BE49-F238E27FC236}">
                <a16:creationId xmlns:a16="http://schemas.microsoft.com/office/drawing/2014/main" id="{07571149-3B48-A046-8B39-52BDC6FEEA16}"/>
              </a:ext>
            </a:extLst>
          </p:cNvPr>
          <p:cNvSpPr>
            <a:spLocks noGrp="1"/>
          </p:cNvSpPr>
          <p:nvPr>
            <p:ph type="pic" sz="quarter" idx="23"/>
          </p:nvPr>
        </p:nvSpPr>
        <p:spPr>
          <a:xfrm>
            <a:off x="3525120"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3" name="Picture Placeholder 8">
            <a:extLst>
              <a:ext uri="{FF2B5EF4-FFF2-40B4-BE49-F238E27FC236}">
                <a16:creationId xmlns:a16="http://schemas.microsoft.com/office/drawing/2014/main" id="{8062579F-7ED7-124E-BFFB-4CFC4F1B2104}"/>
              </a:ext>
            </a:extLst>
          </p:cNvPr>
          <p:cNvSpPr>
            <a:spLocks noGrp="1"/>
          </p:cNvSpPr>
          <p:nvPr>
            <p:ph type="pic" sz="quarter" idx="24"/>
          </p:nvPr>
        </p:nvSpPr>
        <p:spPr>
          <a:xfrm>
            <a:off x="626944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
        <p:nvSpPr>
          <p:cNvPr id="34" name="Picture Placeholder 8">
            <a:extLst>
              <a:ext uri="{FF2B5EF4-FFF2-40B4-BE49-F238E27FC236}">
                <a16:creationId xmlns:a16="http://schemas.microsoft.com/office/drawing/2014/main" id="{27FD66BC-56B6-724F-962D-220EEF452575}"/>
              </a:ext>
            </a:extLst>
          </p:cNvPr>
          <p:cNvSpPr>
            <a:spLocks noGrp="1"/>
          </p:cNvSpPr>
          <p:nvPr>
            <p:ph type="pic" sz="quarter" idx="25"/>
          </p:nvPr>
        </p:nvSpPr>
        <p:spPr>
          <a:xfrm>
            <a:off x="9013761" y="4495568"/>
            <a:ext cx="2397440" cy="892514"/>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7037780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2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74758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4330279"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507250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3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7548023" y="-11151"/>
            <a:ext cx="4643977"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0945" h="14436119">
                <a:moveTo>
                  <a:pt x="0" y="0"/>
                </a:moveTo>
                <a:lnTo>
                  <a:pt x="16620945" y="23435"/>
                </a:lnTo>
                <a:lnTo>
                  <a:pt x="16620945" y="14436119"/>
                </a:lnTo>
                <a:lnTo>
                  <a:pt x="7422891" y="14436119"/>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4931914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440732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
        <p:nvSpPr>
          <p:cNvPr id="18" name="Picture Placeholder 8">
            <a:extLst>
              <a:ext uri="{FF2B5EF4-FFF2-40B4-BE49-F238E27FC236}">
                <a16:creationId xmlns:a16="http://schemas.microsoft.com/office/drawing/2014/main" id="{3073A1D2-50E0-FA4F-B681-30A72EC2A9B8}"/>
              </a:ext>
            </a:extLst>
          </p:cNvPr>
          <p:cNvSpPr>
            <a:spLocks noGrp="1"/>
          </p:cNvSpPr>
          <p:nvPr>
            <p:ph type="pic" sz="quarter" idx="15"/>
          </p:nvPr>
        </p:nvSpPr>
        <p:spPr>
          <a:xfrm>
            <a:off x="7990013" y="1735566"/>
            <a:ext cx="3454687" cy="39991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13805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0D34B1-3CFB-4391-A88B-5C8F9148B84E}" type="datetimeFigureOut">
              <a:rPr lang="en-US" smtClean="0"/>
              <a:t>7/10/22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FA86C9-8B5E-4860-8787-D92736B56AFE}" type="slidenum">
              <a:rPr lang="en-US" smtClean="0"/>
              <a:t>‹#›</a:t>
            </a:fld>
            <a:endParaRPr lang="en-US"/>
          </a:p>
        </p:txBody>
      </p:sp>
    </p:spTree>
    <p:extLst>
      <p:ext uri="{BB962C8B-B14F-4D97-AF65-F5344CB8AC3E}">
        <p14:creationId xmlns:p14="http://schemas.microsoft.com/office/powerpoint/2010/main" val="24829836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5_slide">
    <p:spTree>
      <p:nvGrpSpPr>
        <p:cNvPr id="1" name=""/>
        <p:cNvGrpSpPr/>
        <p:nvPr/>
      </p:nvGrpSpPr>
      <p:grpSpPr>
        <a:xfrm>
          <a:off x="0" y="0"/>
          <a:ext cx="0" cy="0"/>
          <a:chOff x="0" y="0"/>
          <a:chExt cx="0" cy="0"/>
        </a:xfrm>
      </p:grpSpPr>
      <p:sp>
        <p:nvSpPr>
          <p:cNvPr id="5" name="Picture Placeholder 8">
            <a:extLst>
              <a:ext uri="{FF2B5EF4-FFF2-40B4-BE49-F238E27FC236}">
                <a16:creationId xmlns:a16="http://schemas.microsoft.com/office/drawing/2014/main" id="{5B647704-C8A0-9340-AA81-BE267EBDF796}"/>
              </a:ext>
            </a:extLst>
          </p:cNvPr>
          <p:cNvSpPr>
            <a:spLocks noGrp="1"/>
          </p:cNvSpPr>
          <p:nvPr>
            <p:ph type="pic" sz="quarter" idx="14"/>
          </p:nvPr>
        </p:nvSpPr>
        <p:spPr>
          <a:xfrm>
            <a:off x="4379579" y="-11152"/>
            <a:ext cx="7812421" cy="6869151"/>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8620520 w 16820550"/>
              <a:gd name="connsiteY3" fmla="*/ 14389249 h 14412684"/>
              <a:gd name="connsiteX4" fmla="*/ 0 w 16820550"/>
              <a:gd name="connsiteY4" fmla="*/ 1 h 14412684"/>
              <a:gd name="connsiteX0" fmla="*/ 0 w 16820550"/>
              <a:gd name="connsiteY0" fmla="*/ 1 h 14412684"/>
              <a:gd name="connsiteX1" fmla="*/ 16820550 w 16820550"/>
              <a:gd name="connsiteY1" fmla="*/ 0 h 14412684"/>
              <a:gd name="connsiteX2" fmla="*/ 16820550 w 16820550"/>
              <a:gd name="connsiteY2" fmla="*/ 14412684 h 14412684"/>
              <a:gd name="connsiteX3" fmla="*/ 7622496 w 16820550"/>
              <a:gd name="connsiteY3" fmla="*/ 14412684 h 14412684"/>
              <a:gd name="connsiteX4" fmla="*/ 0 w 16820550"/>
              <a:gd name="connsiteY4" fmla="*/ 1 h 14412684"/>
              <a:gd name="connsiteX0" fmla="*/ 0 w 16101972"/>
              <a:gd name="connsiteY0" fmla="*/ 0 h 14436119"/>
              <a:gd name="connsiteX1" fmla="*/ 16101972 w 16101972"/>
              <a:gd name="connsiteY1" fmla="*/ 23435 h 14436119"/>
              <a:gd name="connsiteX2" fmla="*/ 16101972 w 16101972"/>
              <a:gd name="connsiteY2" fmla="*/ 14436119 h 14436119"/>
              <a:gd name="connsiteX3" fmla="*/ 6903918 w 16101972"/>
              <a:gd name="connsiteY3" fmla="*/ 14436119 h 14436119"/>
              <a:gd name="connsiteX4" fmla="*/ 0 w 16101972"/>
              <a:gd name="connsiteY4" fmla="*/ 0 h 14436119"/>
              <a:gd name="connsiteX0" fmla="*/ 0 w 16620945"/>
              <a:gd name="connsiteY0" fmla="*/ 0 h 14436119"/>
              <a:gd name="connsiteX1" fmla="*/ 16620945 w 16620945"/>
              <a:gd name="connsiteY1" fmla="*/ 23435 h 14436119"/>
              <a:gd name="connsiteX2" fmla="*/ 16620945 w 16620945"/>
              <a:gd name="connsiteY2" fmla="*/ 14436119 h 14436119"/>
              <a:gd name="connsiteX3" fmla="*/ 7422891 w 16620945"/>
              <a:gd name="connsiteY3" fmla="*/ 14436119 h 14436119"/>
              <a:gd name="connsiteX4" fmla="*/ 0 w 16620945"/>
              <a:gd name="connsiteY4" fmla="*/ 0 h 14436119"/>
              <a:gd name="connsiteX0" fmla="*/ 0 w 16620945"/>
              <a:gd name="connsiteY0" fmla="*/ 1 h 14436120"/>
              <a:gd name="connsiteX1" fmla="*/ 16581025 w 16620945"/>
              <a:gd name="connsiteY1" fmla="*/ 0 h 14436120"/>
              <a:gd name="connsiteX2" fmla="*/ 16620945 w 16620945"/>
              <a:gd name="connsiteY2" fmla="*/ 14436120 h 14436120"/>
              <a:gd name="connsiteX3" fmla="*/ 7422891 w 16620945"/>
              <a:gd name="connsiteY3" fmla="*/ 14436120 h 14436120"/>
              <a:gd name="connsiteX4" fmla="*/ 0 w 16620945"/>
              <a:gd name="connsiteY4" fmla="*/ 1 h 14436120"/>
              <a:gd name="connsiteX0" fmla="*/ 0 w 20573123"/>
              <a:gd name="connsiteY0" fmla="*/ 23436 h 14436120"/>
              <a:gd name="connsiteX1" fmla="*/ 20533203 w 20573123"/>
              <a:gd name="connsiteY1" fmla="*/ 0 h 14436120"/>
              <a:gd name="connsiteX2" fmla="*/ 20573123 w 20573123"/>
              <a:gd name="connsiteY2" fmla="*/ 14436120 h 14436120"/>
              <a:gd name="connsiteX3" fmla="*/ 11375069 w 20573123"/>
              <a:gd name="connsiteY3" fmla="*/ 14436120 h 14436120"/>
              <a:gd name="connsiteX4" fmla="*/ 0 w 20573123"/>
              <a:gd name="connsiteY4" fmla="*/ 23436 h 14436120"/>
              <a:gd name="connsiteX0" fmla="*/ 7387790 w 27960913"/>
              <a:gd name="connsiteY0" fmla="*/ 23436 h 14436120"/>
              <a:gd name="connsiteX1" fmla="*/ 27920993 w 27960913"/>
              <a:gd name="connsiteY1" fmla="*/ 0 h 14436120"/>
              <a:gd name="connsiteX2" fmla="*/ 27960913 w 27960913"/>
              <a:gd name="connsiteY2" fmla="*/ 14436120 h 14436120"/>
              <a:gd name="connsiteX3" fmla="*/ 0 w 27960913"/>
              <a:gd name="connsiteY3" fmla="*/ 14436120 h 14436120"/>
              <a:gd name="connsiteX4" fmla="*/ 7387790 w 27960913"/>
              <a:gd name="connsiteY4" fmla="*/ 23436 h 1443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0913" h="14436120">
                <a:moveTo>
                  <a:pt x="7387790" y="23436"/>
                </a:moveTo>
                <a:lnTo>
                  <a:pt x="27920993" y="0"/>
                </a:lnTo>
                <a:lnTo>
                  <a:pt x="27960913" y="14436120"/>
                </a:lnTo>
                <a:lnTo>
                  <a:pt x="0" y="14436120"/>
                </a:lnTo>
                <a:lnTo>
                  <a:pt x="7387790" y="23436"/>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9357813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6_slide">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34CD519-EE3F-594D-B640-A4759BC74958}"/>
              </a:ext>
            </a:extLst>
          </p:cNvPr>
          <p:cNvSpPr>
            <a:spLocks noGrp="1"/>
          </p:cNvSpPr>
          <p:nvPr>
            <p:ph type="pic" sz="quarter" idx="14"/>
          </p:nvPr>
        </p:nvSpPr>
        <p:spPr>
          <a:xfrm>
            <a:off x="-2511399"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584600"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01BA98B9-1C43-C648-B91F-528B28D08E53}"/>
              </a:ext>
            </a:extLst>
          </p:cNvPr>
          <p:cNvSpPr>
            <a:spLocks noGrp="1"/>
          </p:cNvSpPr>
          <p:nvPr>
            <p:ph type="pic" sz="quarter" idx="16"/>
          </p:nvPr>
        </p:nvSpPr>
        <p:spPr>
          <a:xfrm>
            <a:off x="9680602" y="1712857"/>
            <a:ext cx="5022797" cy="2891798"/>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190754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7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465768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2122840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5783"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293748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9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0" y="0"/>
            <a:ext cx="7818066" cy="6869413"/>
          </a:xfrm>
          <a:custGeom>
            <a:avLst/>
            <a:gdLst>
              <a:gd name="connsiteX0" fmla="*/ 0 w 15632061"/>
              <a:gd name="connsiteY0" fmla="*/ 0 h 13738825"/>
              <a:gd name="connsiteX1" fmla="*/ 15632061 w 15632061"/>
              <a:gd name="connsiteY1" fmla="*/ 0 h 13738825"/>
              <a:gd name="connsiteX2" fmla="*/ 15632061 w 15632061"/>
              <a:gd name="connsiteY2" fmla="*/ 13738825 h 13738825"/>
              <a:gd name="connsiteX3" fmla="*/ 0 w 15632061"/>
              <a:gd name="connsiteY3" fmla="*/ 13738825 h 13738825"/>
              <a:gd name="connsiteX4" fmla="*/ 0 w 15632061"/>
              <a:gd name="connsiteY4" fmla="*/ 0 h 13738825"/>
              <a:gd name="connsiteX0" fmla="*/ 0 w 15632061"/>
              <a:gd name="connsiteY0" fmla="*/ 0 h 13738825"/>
              <a:gd name="connsiteX1" fmla="*/ 11483807 w 15632061"/>
              <a:gd name="connsiteY1" fmla="*/ 22302 h 13738825"/>
              <a:gd name="connsiteX2" fmla="*/ 15632061 w 15632061"/>
              <a:gd name="connsiteY2" fmla="*/ 13738825 h 13738825"/>
              <a:gd name="connsiteX3" fmla="*/ 0 w 15632061"/>
              <a:gd name="connsiteY3" fmla="*/ 13738825 h 13738825"/>
              <a:gd name="connsiteX4" fmla="*/ 0 w 15632061"/>
              <a:gd name="connsiteY4" fmla="*/ 0 h 13738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2061" h="13738825">
                <a:moveTo>
                  <a:pt x="0" y="0"/>
                </a:moveTo>
                <a:lnTo>
                  <a:pt x="11483807" y="22302"/>
                </a:lnTo>
                <a:lnTo>
                  <a:pt x="15632061" y="13738825"/>
                </a:lnTo>
                <a:lnTo>
                  <a:pt x="0" y="13738825"/>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7944764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0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6010742" y="1641727"/>
            <a:ext cx="5435475" cy="4039975"/>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1850117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1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64EFDCC5-A673-B449-B7F8-575FC37F346A}"/>
              </a:ext>
            </a:extLst>
          </p:cNvPr>
          <p:cNvSpPr>
            <a:spLocks noGrp="1"/>
          </p:cNvSpPr>
          <p:nvPr>
            <p:ph type="pic" sz="quarter" idx="15"/>
          </p:nvPr>
        </p:nvSpPr>
        <p:spPr>
          <a:xfrm>
            <a:off x="3316218" y="0"/>
            <a:ext cx="6142693"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87" h="13716000">
                <a:moveTo>
                  <a:pt x="0" y="0"/>
                </a:moveTo>
                <a:lnTo>
                  <a:pt x="8089328" y="0"/>
                </a:lnTo>
                <a:lnTo>
                  <a:pt x="12282187"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
        <p:nvSpPr>
          <p:cNvPr id="5" name="Picture Placeholder 8">
            <a:extLst>
              <a:ext uri="{FF2B5EF4-FFF2-40B4-BE49-F238E27FC236}">
                <a16:creationId xmlns:a16="http://schemas.microsoft.com/office/drawing/2014/main" id="{E554EB93-65C7-0C44-851E-51A5988CD6F4}"/>
              </a:ext>
            </a:extLst>
          </p:cNvPr>
          <p:cNvSpPr>
            <a:spLocks noGrp="1"/>
          </p:cNvSpPr>
          <p:nvPr>
            <p:ph type="pic" sz="quarter" idx="16"/>
          </p:nvPr>
        </p:nvSpPr>
        <p:spPr>
          <a:xfrm>
            <a:off x="7541024" y="0"/>
            <a:ext cx="4659195" cy="6858000"/>
          </a:xfrm>
          <a:custGeom>
            <a:avLst/>
            <a:gdLst>
              <a:gd name="connsiteX0" fmla="*/ 0 w 12282187"/>
              <a:gd name="connsiteY0" fmla="*/ 0 h 13716000"/>
              <a:gd name="connsiteX1" fmla="*/ 12282187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0 w 12282187"/>
              <a:gd name="connsiteY3" fmla="*/ 13716000 h 13716000"/>
              <a:gd name="connsiteX4" fmla="*/ 0 w 12282187"/>
              <a:gd name="connsiteY4" fmla="*/ 0 h 13716000"/>
              <a:gd name="connsiteX0" fmla="*/ 0 w 12282187"/>
              <a:gd name="connsiteY0" fmla="*/ 0 h 13716000"/>
              <a:gd name="connsiteX1" fmla="*/ 8089328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12282187"/>
              <a:gd name="connsiteY0" fmla="*/ 0 h 13716000"/>
              <a:gd name="connsiteX1" fmla="*/ 9271357 w 12282187"/>
              <a:gd name="connsiteY1" fmla="*/ 0 h 13716000"/>
              <a:gd name="connsiteX2" fmla="*/ 12282187 w 12282187"/>
              <a:gd name="connsiteY2" fmla="*/ 13716000 h 13716000"/>
              <a:gd name="connsiteX3" fmla="*/ 4170556 w 12282187"/>
              <a:gd name="connsiteY3" fmla="*/ 13716000 h 13716000"/>
              <a:gd name="connsiteX4" fmla="*/ 0 w 12282187"/>
              <a:gd name="connsiteY4" fmla="*/ 0 h 13716000"/>
              <a:gd name="connsiteX0" fmla="*/ 0 w 9271357"/>
              <a:gd name="connsiteY0" fmla="*/ 0 h 13716000"/>
              <a:gd name="connsiteX1" fmla="*/ 9271357 w 9271357"/>
              <a:gd name="connsiteY1" fmla="*/ 0 h 13716000"/>
              <a:gd name="connsiteX2" fmla="*/ 7955514 w 9271357"/>
              <a:gd name="connsiteY2" fmla="*/ 12913112 h 13716000"/>
              <a:gd name="connsiteX3" fmla="*/ 4170556 w 9271357"/>
              <a:gd name="connsiteY3" fmla="*/ 13716000 h 13716000"/>
              <a:gd name="connsiteX4" fmla="*/ 0 w 9271357"/>
              <a:gd name="connsiteY4" fmla="*/ 0 h 13716000"/>
              <a:gd name="connsiteX0" fmla="*/ 0 w 9315963"/>
              <a:gd name="connsiteY0" fmla="*/ 0 h 13716000"/>
              <a:gd name="connsiteX1" fmla="*/ 9271357 w 9315963"/>
              <a:gd name="connsiteY1" fmla="*/ 0 h 13716000"/>
              <a:gd name="connsiteX2" fmla="*/ 9315963 w 9315963"/>
              <a:gd name="connsiteY2" fmla="*/ 13716000 h 13716000"/>
              <a:gd name="connsiteX3" fmla="*/ 4170556 w 9315963"/>
              <a:gd name="connsiteY3" fmla="*/ 13716000 h 13716000"/>
              <a:gd name="connsiteX4" fmla="*/ 0 w 9315963"/>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5963" h="13716000">
                <a:moveTo>
                  <a:pt x="0" y="0"/>
                </a:moveTo>
                <a:lnTo>
                  <a:pt x="9271357" y="0"/>
                </a:lnTo>
                <a:lnTo>
                  <a:pt x="9315963" y="13716000"/>
                </a:lnTo>
                <a:lnTo>
                  <a:pt x="4170556" y="13716000"/>
                </a:lnTo>
                <a:lnTo>
                  <a:pt x="0"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842958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5926CDE8-73C7-754F-8CC6-072689BBD525}"/>
              </a:ext>
            </a:extLst>
          </p:cNvPr>
          <p:cNvSpPr>
            <a:spLocks noGrp="1"/>
          </p:cNvSpPr>
          <p:nvPr>
            <p:ph type="pic" sz="quarter" idx="15"/>
          </p:nvPr>
        </p:nvSpPr>
        <p:spPr>
          <a:xfrm>
            <a:off x="2671026"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1" name="Picture Placeholder 8">
            <a:extLst>
              <a:ext uri="{FF2B5EF4-FFF2-40B4-BE49-F238E27FC236}">
                <a16:creationId xmlns:a16="http://schemas.microsoft.com/office/drawing/2014/main" id="{16137688-9143-CC4D-B49C-54C627A92DCE}"/>
              </a:ext>
            </a:extLst>
          </p:cNvPr>
          <p:cNvSpPr>
            <a:spLocks noGrp="1"/>
          </p:cNvSpPr>
          <p:nvPr>
            <p:ph type="pic" sz="quarter" idx="16"/>
          </p:nvPr>
        </p:nvSpPr>
        <p:spPr>
          <a:xfrm>
            <a:off x="5460923"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
        <p:nvSpPr>
          <p:cNvPr id="12" name="Picture Placeholder 8">
            <a:extLst>
              <a:ext uri="{FF2B5EF4-FFF2-40B4-BE49-F238E27FC236}">
                <a16:creationId xmlns:a16="http://schemas.microsoft.com/office/drawing/2014/main" id="{97A0936A-DAFA-7D40-BE51-E559897D0573}"/>
              </a:ext>
            </a:extLst>
          </p:cNvPr>
          <p:cNvSpPr>
            <a:spLocks noGrp="1"/>
          </p:cNvSpPr>
          <p:nvPr>
            <p:ph type="pic" sz="quarter" idx="17"/>
          </p:nvPr>
        </p:nvSpPr>
        <p:spPr>
          <a:xfrm>
            <a:off x="8221115" y="-1"/>
            <a:ext cx="3970043" cy="4434836"/>
          </a:xfrm>
          <a:custGeom>
            <a:avLst/>
            <a:gdLst>
              <a:gd name="connsiteX0" fmla="*/ 0 w 7938019"/>
              <a:gd name="connsiteY0" fmla="*/ 0 h 8869671"/>
              <a:gd name="connsiteX1" fmla="*/ 7938019 w 7938019"/>
              <a:gd name="connsiteY1" fmla="*/ 0 h 8869671"/>
              <a:gd name="connsiteX2" fmla="*/ 7938019 w 7938019"/>
              <a:gd name="connsiteY2" fmla="*/ 8869671 h 8869671"/>
              <a:gd name="connsiteX3" fmla="*/ 0 w 7938019"/>
              <a:gd name="connsiteY3" fmla="*/ 8869671 h 8869671"/>
              <a:gd name="connsiteX4" fmla="*/ 0 w 7938019"/>
              <a:gd name="connsiteY4" fmla="*/ 0 h 8869671"/>
              <a:gd name="connsiteX0" fmla="*/ 4482791 w 7938019"/>
              <a:gd name="connsiteY0" fmla="*/ 89209 h 8869671"/>
              <a:gd name="connsiteX1" fmla="*/ 7938019 w 7938019"/>
              <a:gd name="connsiteY1" fmla="*/ 0 h 8869671"/>
              <a:gd name="connsiteX2" fmla="*/ 7938019 w 7938019"/>
              <a:gd name="connsiteY2" fmla="*/ 8869671 h 8869671"/>
              <a:gd name="connsiteX3" fmla="*/ 0 w 7938019"/>
              <a:gd name="connsiteY3" fmla="*/ 8869671 h 8869671"/>
              <a:gd name="connsiteX4" fmla="*/ 4482791 w 7938019"/>
              <a:gd name="connsiteY4" fmla="*/ 89209 h 8869671"/>
              <a:gd name="connsiteX0" fmla="*/ 2653991 w 7938019"/>
              <a:gd name="connsiteY0" fmla="*/ 0 h 8869672"/>
              <a:gd name="connsiteX1" fmla="*/ 7938019 w 7938019"/>
              <a:gd name="connsiteY1" fmla="*/ 1 h 8869672"/>
              <a:gd name="connsiteX2" fmla="*/ 7938019 w 7938019"/>
              <a:gd name="connsiteY2" fmla="*/ 8869672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3142995 w 7938019"/>
              <a:gd name="connsiteY2" fmla="*/ 8557438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39425 w 7938019"/>
              <a:gd name="connsiteY2" fmla="*/ 8847370 h 8869672"/>
              <a:gd name="connsiteX3" fmla="*/ 0 w 7938019"/>
              <a:gd name="connsiteY3" fmla="*/ 8869672 h 8869672"/>
              <a:gd name="connsiteX4" fmla="*/ 2653991 w 7938019"/>
              <a:gd name="connsiteY4" fmla="*/ 0 h 8869672"/>
              <a:gd name="connsiteX0" fmla="*/ 2653991 w 7938019"/>
              <a:gd name="connsiteY0" fmla="*/ 0 h 8914277"/>
              <a:gd name="connsiteX1" fmla="*/ 7938019 w 7938019"/>
              <a:gd name="connsiteY1" fmla="*/ 1 h 8914277"/>
              <a:gd name="connsiteX2" fmla="*/ 5217122 w 7938019"/>
              <a:gd name="connsiteY2" fmla="*/ 8914277 h 8914277"/>
              <a:gd name="connsiteX3" fmla="*/ 0 w 7938019"/>
              <a:gd name="connsiteY3" fmla="*/ 8869672 h 8914277"/>
              <a:gd name="connsiteX4" fmla="*/ 2653991 w 7938019"/>
              <a:gd name="connsiteY4" fmla="*/ 0 h 8914277"/>
              <a:gd name="connsiteX0" fmla="*/ 2653991 w 7938019"/>
              <a:gd name="connsiteY0" fmla="*/ 0 h 8869672"/>
              <a:gd name="connsiteX1" fmla="*/ 7938019 w 7938019"/>
              <a:gd name="connsiteY1" fmla="*/ 1 h 8869672"/>
              <a:gd name="connsiteX2" fmla="*/ 5194820 w 7938019"/>
              <a:gd name="connsiteY2" fmla="*/ 7799155 h 8869672"/>
              <a:gd name="connsiteX3" fmla="*/ 0 w 7938019"/>
              <a:gd name="connsiteY3" fmla="*/ 8869672 h 8869672"/>
              <a:gd name="connsiteX4" fmla="*/ 2653991 w 7938019"/>
              <a:gd name="connsiteY4" fmla="*/ 0 h 8869672"/>
              <a:gd name="connsiteX0" fmla="*/ 2653991 w 7938019"/>
              <a:gd name="connsiteY0" fmla="*/ 0 h 8869672"/>
              <a:gd name="connsiteX1" fmla="*/ 7938019 w 7938019"/>
              <a:gd name="connsiteY1" fmla="*/ 1 h 8869672"/>
              <a:gd name="connsiteX2" fmla="*/ 5284030 w 7938019"/>
              <a:gd name="connsiteY2" fmla="*/ 8869672 h 8869672"/>
              <a:gd name="connsiteX3" fmla="*/ 0 w 7938019"/>
              <a:gd name="connsiteY3" fmla="*/ 8869672 h 8869672"/>
              <a:gd name="connsiteX4" fmla="*/ 2653991 w 7938019"/>
              <a:gd name="connsiteY4" fmla="*/ 0 h 8869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8019" h="8869672">
                <a:moveTo>
                  <a:pt x="2653991" y="0"/>
                </a:moveTo>
                <a:lnTo>
                  <a:pt x="7938019" y="1"/>
                </a:lnTo>
                <a:lnTo>
                  <a:pt x="5284030" y="8869672"/>
                </a:lnTo>
                <a:lnTo>
                  <a:pt x="0" y="8869672"/>
                </a:lnTo>
                <a:lnTo>
                  <a:pt x="2653991" y="0"/>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9105726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3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7485063" y="627903"/>
            <a:ext cx="2218958" cy="221838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1CB240E4-FEFB-AB41-9AE2-F308D161F7C1}"/>
              </a:ext>
            </a:extLst>
          </p:cNvPr>
          <p:cNvSpPr>
            <a:spLocks noGrp="1"/>
          </p:cNvSpPr>
          <p:nvPr>
            <p:ph type="pic" sz="quarter" idx="16"/>
          </p:nvPr>
        </p:nvSpPr>
        <p:spPr>
          <a:xfrm>
            <a:off x="8487915" y="2988577"/>
            <a:ext cx="2923285" cy="2922525"/>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61370D01-74E6-B44E-A0BA-5BE54B46022C}"/>
              </a:ext>
            </a:extLst>
          </p:cNvPr>
          <p:cNvSpPr>
            <a:spLocks noGrp="1"/>
          </p:cNvSpPr>
          <p:nvPr>
            <p:ph type="pic" sz="quarter" idx="17"/>
          </p:nvPr>
        </p:nvSpPr>
        <p:spPr>
          <a:xfrm>
            <a:off x="6636696" y="2988577"/>
            <a:ext cx="1697038" cy="169659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791517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4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76515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1" name="Picture Placeholder 31">
            <a:extLst>
              <a:ext uri="{FF2B5EF4-FFF2-40B4-BE49-F238E27FC236}">
                <a16:creationId xmlns:a16="http://schemas.microsoft.com/office/drawing/2014/main" id="{1A24B99D-5B06-9649-BEBC-E2D7508A06C7}"/>
              </a:ext>
            </a:extLst>
          </p:cNvPr>
          <p:cNvSpPr>
            <a:spLocks noGrp="1"/>
          </p:cNvSpPr>
          <p:nvPr>
            <p:ph type="pic" sz="quarter" idx="15"/>
          </p:nvPr>
        </p:nvSpPr>
        <p:spPr>
          <a:xfrm>
            <a:off x="5439218"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
        <p:nvSpPr>
          <p:cNvPr id="12" name="Picture Placeholder 31">
            <a:extLst>
              <a:ext uri="{FF2B5EF4-FFF2-40B4-BE49-F238E27FC236}">
                <a16:creationId xmlns:a16="http://schemas.microsoft.com/office/drawing/2014/main" id="{CD7744E6-5E97-8E4B-B755-926C96EED801}"/>
              </a:ext>
            </a:extLst>
          </p:cNvPr>
          <p:cNvSpPr>
            <a:spLocks noGrp="1"/>
          </p:cNvSpPr>
          <p:nvPr>
            <p:ph type="pic" sz="quarter" idx="16"/>
          </p:nvPr>
        </p:nvSpPr>
        <p:spPr>
          <a:xfrm>
            <a:off x="9235754" y="1616567"/>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299369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0D34B1-3CFB-4391-A88B-5C8F9148B84E}" type="datetimeFigureOut">
              <a:rPr lang="en-US" smtClean="0"/>
              <a:t>7/10/22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A86C9-8B5E-4860-8787-D92736B56AFE}" type="slidenum">
              <a:rPr lang="en-US" smtClean="0"/>
              <a:t>‹#›</a:t>
            </a:fld>
            <a:endParaRPr lang="en-US"/>
          </a:p>
        </p:txBody>
      </p:sp>
    </p:spTree>
    <p:extLst>
      <p:ext uri="{BB962C8B-B14F-4D97-AF65-F5344CB8AC3E}">
        <p14:creationId xmlns:p14="http://schemas.microsoft.com/office/powerpoint/2010/main" val="27111097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5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4833251" y="2099608"/>
            <a:ext cx="2528229" cy="337981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79690393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6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0D90B513-1654-124A-8601-F0544BBA0A22}"/>
              </a:ext>
            </a:extLst>
          </p:cNvPr>
          <p:cNvSpPr>
            <a:spLocks noGrp="1"/>
          </p:cNvSpPr>
          <p:nvPr>
            <p:ph type="pic" sz="quarter" idx="15"/>
          </p:nvPr>
        </p:nvSpPr>
        <p:spPr>
          <a:xfrm>
            <a:off x="1449316"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7" name="Picture Placeholder 8">
            <a:extLst>
              <a:ext uri="{FF2B5EF4-FFF2-40B4-BE49-F238E27FC236}">
                <a16:creationId xmlns:a16="http://schemas.microsoft.com/office/drawing/2014/main" id="{9F26F332-9E25-204C-8598-BF8CF2B0FCCC}"/>
              </a:ext>
            </a:extLst>
          </p:cNvPr>
          <p:cNvSpPr>
            <a:spLocks noGrp="1"/>
          </p:cNvSpPr>
          <p:nvPr>
            <p:ph type="pic" sz="quarter" idx="16"/>
          </p:nvPr>
        </p:nvSpPr>
        <p:spPr>
          <a:xfrm>
            <a:off x="7173347" y="2114606"/>
            <a:ext cx="3626150" cy="2266340"/>
          </a:xfrm>
          <a:prstGeom prst="rect">
            <a:avLst/>
          </a:prstGeom>
          <a:solidFill>
            <a:schemeClr val="bg1">
              <a:lumMod val="95000"/>
            </a:schemeClr>
          </a:solidFill>
        </p:spPr>
        <p:txBody>
          <a:bodyPr>
            <a:normAutofit/>
          </a:bodyPr>
          <a:lstStyle>
            <a:lvl1pPr>
              <a:defRPr sz="1051"/>
            </a:lvl1pPr>
          </a:lstStyle>
          <a:p>
            <a:endParaRPr lang="en-US"/>
          </a:p>
        </p:txBody>
      </p:sp>
      <p:sp>
        <p:nvSpPr>
          <p:cNvPr id="8" name="Picture Placeholder 8">
            <a:extLst>
              <a:ext uri="{FF2B5EF4-FFF2-40B4-BE49-F238E27FC236}">
                <a16:creationId xmlns:a16="http://schemas.microsoft.com/office/drawing/2014/main" id="{3AAD7DC8-2A9C-894E-AAA3-65F437BF6B59}"/>
              </a:ext>
            </a:extLst>
          </p:cNvPr>
          <p:cNvSpPr>
            <a:spLocks noGrp="1"/>
          </p:cNvSpPr>
          <p:nvPr>
            <p:ph type="pic" sz="quarter" idx="17"/>
          </p:nvPr>
        </p:nvSpPr>
        <p:spPr>
          <a:xfrm>
            <a:off x="3825346" y="1769693"/>
            <a:ext cx="4586924" cy="286682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26750061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7_slide">
    <p:spTree>
      <p:nvGrpSpPr>
        <p:cNvPr id="1" name=""/>
        <p:cNvGrpSpPr/>
        <p:nvPr/>
      </p:nvGrpSpPr>
      <p:grpSpPr>
        <a:xfrm>
          <a:off x="0" y="0"/>
          <a:ext cx="0" cy="0"/>
          <a:chOff x="0" y="0"/>
          <a:chExt cx="0" cy="0"/>
        </a:xfrm>
      </p:grpSpPr>
      <p:sp>
        <p:nvSpPr>
          <p:cNvPr id="10" name="Picture Placeholder 31">
            <a:extLst>
              <a:ext uri="{FF2B5EF4-FFF2-40B4-BE49-F238E27FC236}">
                <a16:creationId xmlns:a16="http://schemas.microsoft.com/office/drawing/2014/main" id="{03EDEDA6-202B-0B4F-8457-706A656C5A9A}"/>
              </a:ext>
            </a:extLst>
          </p:cNvPr>
          <p:cNvSpPr>
            <a:spLocks noGrp="1"/>
          </p:cNvSpPr>
          <p:nvPr>
            <p:ph type="pic" sz="quarter" idx="14"/>
          </p:nvPr>
        </p:nvSpPr>
        <p:spPr>
          <a:xfrm>
            <a:off x="1471886" y="1651649"/>
            <a:ext cx="1945814" cy="4111559"/>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dirty="0"/>
          </a:p>
        </p:txBody>
      </p:sp>
    </p:spTree>
    <p:extLst>
      <p:ext uri="{BB962C8B-B14F-4D97-AF65-F5344CB8AC3E}">
        <p14:creationId xmlns:p14="http://schemas.microsoft.com/office/powerpoint/2010/main" val="20071374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8_slide">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739F3300-101E-CC40-A007-9C92666DAEEA}"/>
              </a:ext>
            </a:extLst>
          </p:cNvPr>
          <p:cNvSpPr>
            <a:spLocks noGrp="1"/>
          </p:cNvSpPr>
          <p:nvPr>
            <p:ph type="pic" sz="quarter" idx="14"/>
          </p:nvPr>
        </p:nvSpPr>
        <p:spPr>
          <a:xfrm>
            <a:off x="-199169" y="2432304"/>
            <a:ext cx="12590339" cy="4599867"/>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5599063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0" y="-1"/>
            <a:ext cx="12192000" cy="685799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448" indent="0">
              <a:buNone/>
              <a:defRPr sz="3733"/>
            </a:lvl2pPr>
            <a:lvl3pPr marL="1218895" indent="0">
              <a:buNone/>
              <a:defRPr sz="3199"/>
            </a:lvl3pPr>
            <a:lvl4pPr marL="1828343" indent="0">
              <a:buNone/>
              <a:defRPr sz="2666"/>
            </a:lvl4pPr>
            <a:lvl5pPr marL="2437791" indent="0">
              <a:buNone/>
              <a:defRPr sz="2666"/>
            </a:lvl5pPr>
            <a:lvl6pPr marL="3047238" indent="0">
              <a:buNone/>
              <a:defRPr sz="2666"/>
            </a:lvl6pPr>
            <a:lvl7pPr marL="3656686" indent="0">
              <a:buNone/>
              <a:defRPr sz="2666"/>
            </a:lvl7pPr>
            <a:lvl8pPr marL="4266133" indent="0">
              <a:buNone/>
              <a:defRPr sz="2666"/>
            </a:lvl8pPr>
            <a:lvl9pPr marL="4875581" indent="0">
              <a:buNone/>
              <a:defRPr sz="2666"/>
            </a:lvl9pPr>
          </a:lstStyle>
          <a:p>
            <a:r>
              <a:rPr lang="en-US" altLang="ko-KR" dirty="0"/>
              <a:t>Insert Your Image</a:t>
            </a:r>
            <a:endParaRPr lang="ko-KR" altLang="en-US" dirty="0"/>
          </a:p>
        </p:txBody>
      </p:sp>
    </p:spTree>
    <p:extLst>
      <p:ext uri="{BB962C8B-B14F-4D97-AF65-F5344CB8AC3E}">
        <p14:creationId xmlns:p14="http://schemas.microsoft.com/office/powerpoint/2010/main" val="27143526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CCBC6541-B631-4AF1-8D07-8827D2AA3227}" type="datetimeFigureOut">
              <a:rPr lang="en-US" smtClean="0"/>
              <a:pPr/>
              <a:t>7/10/22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A9A3A569-B6C8-4A2B-9316-6B8D0F9A0A10}" type="slidenum">
              <a:rPr lang="en-US" smtClean="0"/>
              <a:pPr/>
              <a:t>‹#›</a:t>
            </a:fld>
            <a:endParaRPr lang="en-US"/>
          </a:p>
        </p:txBody>
      </p:sp>
    </p:spTree>
    <p:extLst>
      <p:ext uri="{BB962C8B-B14F-4D97-AF65-F5344CB8AC3E}">
        <p14:creationId xmlns:p14="http://schemas.microsoft.com/office/powerpoint/2010/main" val="3577495532"/>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CBC6541-B631-4AF1-8D07-8827D2AA3227}" type="datetimeFigureOut">
              <a:rPr lang="en-US" smtClean="0"/>
              <a:pPr/>
              <a:t>7/10/22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3A569-B6C8-4A2B-9316-6B8D0F9A0A10}" type="slidenum">
              <a:rPr lang="en-US" smtClean="0"/>
              <a:pPr/>
              <a:t>‹#›</a:t>
            </a:fld>
            <a:endParaRPr lang="en-US"/>
          </a:p>
        </p:txBody>
      </p:sp>
    </p:spTree>
    <p:extLst>
      <p:ext uri="{BB962C8B-B14F-4D97-AF65-F5344CB8AC3E}">
        <p14:creationId xmlns:p14="http://schemas.microsoft.com/office/powerpoint/2010/main" val="403480746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C6541-B631-4AF1-8D07-8827D2AA3227}" type="datetimeFigureOut">
              <a:rPr lang="en-US" smtClean="0"/>
              <a:pPr/>
              <a:t>7/10/22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A3A569-B6C8-4A2B-9316-6B8D0F9A0A10}" type="slidenum">
              <a:rPr lang="en-US" smtClean="0"/>
              <a:pPr/>
              <a:t>‹#›</a:t>
            </a:fld>
            <a:endParaRPr lang="en-US"/>
          </a:p>
        </p:txBody>
      </p:sp>
    </p:spTree>
    <p:extLst>
      <p:ext uri="{BB962C8B-B14F-4D97-AF65-F5344CB8AC3E}">
        <p14:creationId xmlns:p14="http://schemas.microsoft.com/office/powerpoint/2010/main" val="11434684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6F68F43-4567-4CB0-B00D-7267D614B448}" type="slidenum">
              <a:rPr kumimoji="0" lang="en-US" sz="16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Title 5">
            <a:extLst>
              <a:ext uri="{FF2B5EF4-FFF2-40B4-BE49-F238E27FC236}">
                <a16:creationId xmlns:a16="http://schemas.microsoft.com/office/drawing/2014/main" id="{5E39C373-21EA-5D42-A674-B1D80B4D9D8D}"/>
              </a:ext>
            </a:extLst>
          </p:cNvPr>
          <p:cNvSpPr>
            <a:spLocks noGrp="1"/>
          </p:cNvSpPr>
          <p:nvPr>
            <p:ph type="title" hasCustomPrompt="1"/>
          </p:nvPr>
        </p:nvSpPr>
        <p:spPr>
          <a:xfrm>
            <a:off x="655321" y="495335"/>
            <a:ext cx="10515600" cy="640714"/>
          </a:xfrm>
        </p:spPr>
        <p:txBody>
          <a:bodyPr>
            <a:normAutofit/>
          </a:bodyPr>
          <a:lstStyle>
            <a:lvl1pPr>
              <a:defRPr sz="2800" b="0" i="0">
                <a:solidFill>
                  <a:schemeClr val="tx2">
                    <a:lumMod val="75000"/>
                  </a:schemeClr>
                </a:solidFill>
                <a:latin typeface="Arial Regular"/>
                <a:ea typeface="Open Sans" panose="020B0606030504020204" pitchFamily="34" charset="0"/>
                <a:cs typeface="Open Sans" panose="020B0606030504020204" pitchFamily="34" charset="0"/>
              </a:defRPr>
            </a:lvl1pPr>
          </a:lstStyle>
          <a:p>
            <a:r>
              <a:rPr lang="en-US" dirty="0"/>
              <a:t>CLICK TO EDIT MASTER TITLE STYLE</a:t>
            </a:r>
          </a:p>
        </p:txBody>
      </p:sp>
    </p:spTree>
    <p:extLst>
      <p:ext uri="{BB962C8B-B14F-4D97-AF65-F5344CB8AC3E}">
        <p14:creationId xmlns:p14="http://schemas.microsoft.com/office/powerpoint/2010/main" val="20658481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11C3564-CF67-FE45-A9E2-4B3C230C88D2}"/>
              </a:ext>
            </a:extLst>
          </p:cNvPr>
          <p:cNvSpPr>
            <a:spLocks noGrp="1"/>
          </p:cNvSpPr>
          <p:nvPr>
            <p:ph type="pic" sz="quarter" idx="14"/>
          </p:nvPr>
        </p:nvSpPr>
        <p:spPr>
          <a:xfrm>
            <a:off x="0" y="-1"/>
            <a:ext cx="12192000" cy="3429001"/>
          </a:xfrm>
          <a:prstGeom prst="rect">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2839841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0D34B1-3CFB-4391-A88B-5C8F9148B84E}" type="datetimeFigureOut">
              <a:rPr lang="en-US" smtClean="0"/>
              <a:t>7/10/22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FA86C9-8B5E-4860-8787-D92736B56AFE}" type="slidenum">
              <a:rPr lang="en-US" smtClean="0"/>
              <a:t>‹#›</a:t>
            </a:fld>
            <a:endParaRPr lang="en-US"/>
          </a:p>
        </p:txBody>
      </p:sp>
    </p:spTree>
    <p:extLst>
      <p:ext uri="{BB962C8B-B14F-4D97-AF65-F5344CB8AC3E}">
        <p14:creationId xmlns:p14="http://schemas.microsoft.com/office/powerpoint/2010/main" val="18756091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A85F3E-2CF6-9E46-AE01-96E27850575D}"/>
              </a:ext>
            </a:extLst>
          </p:cNvPr>
          <p:cNvSpPr txBox="1">
            <a:spLocks/>
          </p:cNvSpPr>
          <p:nvPr userDrawn="1"/>
        </p:nvSpPr>
        <p:spPr>
          <a:xfrm>
            <a:off x="4320462" y="6408739"/>
            <a:ext cx="3431899" cy="304881"/>
          </a:xfrm>
          <a:prstGeom prst="rect">
            <a:avLst/>
          </a:prstGeom>
        </p:spPr>
        <p:txBody>
          <a:bodyPr/>
          <a:lstStyle>
            <a:defPPr>
              <a:defRPr lang="en-US"/>
            </a:defPPr>
            <a:lvl1pPr marL="0" algn="ct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prstClr val="black"/>
                </a:solidFill>
                <a:latin typeface="Arial" panose="020B0604020202020204" pitchFamily="34" charset="0"/>
                <a:cs typeface="Arial" panose="020B0604020202020204" pitchFamily="34" charset="0"/>
              </a:rPr>
              <a:t>Private and Confidential</a:t>
            </a:r>
          </a:p>
        </p:txBody>
      </p:sp>
      <p:sp>
        <p:nvSpPr>
          <p:cNvPr id="3" name="Slide Number Placeholder 5">
            <a:extLst>
              <a:ext uri="{FF2B5EF4-FFF2-40B4-BE49-F238E27FC236}">
                <a16:creationId xmlns:a16="http://schemas.microsoft.com/office/drawing/2014/main" id="{3EA0CF45-0B24-394D-8134-22C65E72D591}"/>
              </a:ext>
            </a:extLst>
          </p:cNvPr>
          <p:cNvSpPr txBox="1">
            <a:spLocks/>
          </p:cNvSpPr>
          <p:nvPr userDrawn="1"/>
        </p:nvSpPr>
        <p:spPr>
          <a:xfrm>
            <a:off x="10849294" y="6408739"/>
            <a:ext cx="1067078" cy="182563"/>
          </a:xfrm>
          <a:prstGeom prst="rect">
            <a:avLst/>
          </a:prstGeom>
        </p:spPr>
        <p:txBody>
          <a:bodyPr/>
          <a:lstStyle>
            <a:defPPr>
              <a:defRPr lang="en-US"/>
            </a:defPPr>
            <a:lvl1pPr marL="0" algn="r" defTabSz="914400" rtl="0" eaLnBrk="1" latinLnBrk="0" hangingPunct="1">
              <a:defRPr sz="1100" kern="1200">
                <a:solidFill>
                  <a:schemeClr val="tx1"/>
                </a:solidFill>
                <a:latin typeface="Cambr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F68F43-4567-4CB0-B00D-7267D614B448}" type="slidenum">
              <a:rPr lang="en-US" sz="1600" smtClean="0">
                <a:solidFill>
                  <a:prstClr val="black"/>
                </a:solidFill>
                <a:latin typeface="Arial" panose="020B0604020202020204" pitchFamily="34" charset="0"/>
                <a:cs typeface="Arial" panose="020B0604020202020204" pitchFamily="34" charset="0"/>
              </a:rPr>
              <a:pPr/>
              <a:t>‹#›</a:t>
            </a:fld>
            <a:endParaRPr lang="en-US" sz="1600" dirty="0">
              <a:solidFill>
                <a:prstClr val="black"/>
              </a:solidFill>
              <a:latin typeface="Arial" panose="020B0604020202020204" pitchFamily="34" charset="0"/>
              <a:cs typeface="Arial" panose="020B0604020202020204" pitchFamily="34" charset="0"/>
            </a:endParaRPr>
          </a:p>
        </p:txBody>
      </p:sp>
      <p:sp>
        <p:nvSpPr>
          <p:cNvPr id="4" name="Rectangle 4">
            <a:extLst>
              <a:ext uri="{FF2B5EF4-FFF2-40B4-BE49-F238E27FC236}">
                <a16:creationId xmlns:a16="http://schemas.microsoft.com/office/drawing/2014/main" id="{4FBA1CD0-DC43-5542-B28E-D985E1AF9A7D}"/>
              </a:ext>
            </a:extLst>
          </p:cNvPr>
          <p:cNvSpPr/>
          <p:nvPr userDrawn="1"/>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Arial" panose="020B0604020202020204"/>
            </a:endParaRPr>
          </a:p>
        </p:txBody>
      </p:sp>
      <p:sp>
        <p:nvSpPr>
          <p:cNvPr id="7" name="Title 5">
            <a:extLst>
              <a:ext uri="{FF2B5EF4-FFF2-40B4-BE49-F238E27FC236}">
                <a16:creationId xmlns:a16="http://schemas.microsoft.com/office/drawing/2014/main" id="{93F255C5-170B-4CBE-B340-308F0A340E69}"/>
              </a:ext>
            </a:extLst>
          </p:cNvPr>
          <p:cNvSpPr>
            <a:spLocks noGrp="1"/>
          </p:cNvSpPr>
          <p:nvPr>
            <p:ph type="title" hasCustomPrompt="1"/>
          </p:nvPr>
        </p:nvSpPr>
        <p:spPr>
          <a:xfrm>
            <a:off x="700550" y="404869"/>
            <a:ext cx="10515600" cy="716422"/>
          </a:xfrm>
        </p:spPr>
        <p:txBody>
          <a:bodyPr>
            <a:normAutofit/>
          </a:bodyPr>
          <a:lstStyle>
            <a:lvl1pPr>
              <a:defRPr sz="2200" b="1">
                <a:solidFill>
                  <a:schemeClr val="tx2">
                    <a:lumMod val="75000"/>
                  </a:schemeClr>
                </a:solidFill>
              </a:defRPr>
            </a:lvl1pPr>
          </a:lstStyle>
          <a:p>
            <a:r>
              <a:rPr lang="en-US" dirty="0"/>
              <a:t>CLICK TO EDIT MASTER TITLE STYLE</a:t>
            </a:r>
          </a:p>
        </p:txBody>
      </p:sp>
      <p:pic>
        <p:nvPicPr>
          <p:cNvPr id="8" name="Picture 7">
            <a:extLst>
              <a:ext uri="{FF2B5EF4-FFF2-40B4-BE49-F238E27FC236}">
                <a16:creationId xmlns:a16="http://schemas.microsoft.com/office/drawing/2014/main" id="{4A63AE52-09D5-D444-84E0-474B8C932DF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177810" y="497975"/>
            <a:ext cx="1738562" cy="530211"/>
          </a:xfrm>
          <a:prstGeom prst="rect">
            <a:avLst/>
          </a:prstGeom>
        </p:spPr>
      </p:pic>
    </p:spTree>
    <p:extLst>
      <p:ext uri="{BB962C8B-B14F-4D97-AF65-F5344CB8AC3E}">
        <p14:creationId xmlns:p14="http://schemas.microsoft.com/office/powerpoint/2010/main" val="20283158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7315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9169" y="-174171"/>
            <a:ext cx="12590339" cy="7206342"/>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09643960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978704" y="-174171"/>
            <a:ext cx="8412466" cy="7206342"/>
          </a:xfrm>
          <a:custGeom>
            <a:avLst/>
            <a:gdLst>
              <a:gd name="connsiteX0" fmla="*/ 0 w 16731340"/>
              <a:gd name="connsiteY0" fmla="*/ 0 h 14412684"/>
              <a:gd name="connsiteX1" fmla="*/ 16731340 w 16731340"/>
              <a:gd name="connsiteY1" fmla="*/ 0 h 14412684"/>
              <a:gd name="connsiteX2" fmla="*/ 16731340 w 16731340"/>
              <a:gd name="connsiteY2" fmla="*/ 14412684 h 14412684"/>
              <a:gd name="connsiteX3" fmla="*/ 0 w 16731340"/>
              <a:gd name="connsiteY3" fmla="*/ 14412684 h 14412684"/>
              <a:gd name="connsiteX4" fmla="*/ 0 w 16731340"/>
              <a:gd name="connsiteY4" fmla="*/ 0 h 14412684"/>
              <a:gd name="connsiteX0" fmla="*/ 0 w 16731340"/>
              <a:gd name="connsiteY0" fmla="*/ 0 h 14412684"/>
              <a:gd name="connsiteX1" fmla="*/ 16731340 w 16731340"/>
              <a:gd name="connsiteY1" fmla="*/ 0 h 14412684"/>
              <a:gd name="connsiteX2" fmla="*/ 16731340 w 16731340"/>
              <a:gd name="connsiteY2" fmla="*/ 14412684 h 14412684"/>
              <a:gd name="connsiteX3" fmla="*/ 4259766 w 16731340"/>
              <a:gd name="connsiteY3" fmla="*/ 14412684 h 14412684"/>
              <a:gd name="connsiteX4" fmla="*/ 0 w 16731340"/>
              <a:gd name="connsiteY4" fmla="*/ 0 h 14412684"/>
              <a:gd name="connsiteX0" fmla="*/ 0 w 16820550"/>
              <a:gd name="connsiteY0" fmla="*/ 22303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22303 h 14412684"/>
              <a:gd name="connsiteX0" fmla="*/ 0 w 16820550"/>
              <a:gd name="connsiteY0" fmla="*/ 0 h 14457288"/>
              <a:gd name="connsiteX1" fmla="*/ 16820550 w 16820550"/>
              <a:gd name="connsiteY1" fmla="*/ 44604 h 14457288"/>
              <a:gd name="connsiteX2" fmla="*/ 16820550 w 16820550"/>
              <a:gd name="connsiteY2" fmla="*/ 14457288 h 14457288"/>
              <a:gd name="connsiteX3" fmla="*/ 4348976 w 16820550"/>
              <a:gd name="connsiteY3" fmla="*/ 14457288 h 14457288"/>
              <a:gd name="connsiteX4" fmla="*/ 0 w 16820550"/>
              <a:gd name="connsiteY4" fmla="*/ 0 h 14457288"/>
              <a:gd name="connsiteX0" fmla="*/ 0 w 16820550"/>
              <a:gd name="connsiteY0" fmla="*/ 1 h 14412684"/>
              <a:gd name="connsiteX1" fmla="*/ 16820550 w 16820550"/>
              <a:gd name="connsiteY1" fmla="*/ 0 h 14412684"/>
              <a:gd name="connsiteX2" fmla="*/ 16820550 w 16820550"/>
              <a:gd name="connsiteY2" fmla="*/ 14412684 h 14412684"/>
              <a:gd name="connsiteX3" fmla="*/ 4348976 w 16820550"/>
              <a:gd name="connsiteY3" fmla="*/ 14412684 h 14412684"/>
              <a:gd name="connsiteX4" fmla="*/ 0 w 16820550"/>
              <a:gd name="connsiteY4" fmla="*/ 1 h 14412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0550" h="14412684">
                <a:moveTo>
                  <a:pt x="0" y="1"/>
                </a:moveTo>
                <a:lnTo>
                  <a:pt x="16820550" y="0"/>
                </a:lnTo>
                <a:lnTo>
                  <a:pt x="16820550" y="14412684"/>
                </a:lnTo>
                <a:lnTo>
                  <a:pt x="4348976" y="14412684"/>
                </a:lnTo>
                <a:lnTo>
                  <a:pt x="0" y="1"/>
                </a:lnTo>
                <a:close/>
              </a:path>
            </a:pathLst>
          </a:cu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3357299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slid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C50EFD41-8159-9E40-A592-47434D5388E9}"/>
              </a:ext>
            </a:extLst>
          </p:cNvPr>
          <p:cNvSpPr>
            <a:spLocks noGrp="1"/>
          </p:cNvSpPr>
          <p:nvPr>
            <p:ph type="pic" sz="quarter" idx="14"/>
          </p:nvPr>
        </p:nvSpPr>
        <p:spPr>
          <a:xfrm>
            <a:off x="-199169" y="-174171"/>
            <a:ext cx="12590339" cy="4288971"/>
          </a:xfrm>
          <a:prstGeom prst="rect">
            <a:avLst/>
          </a:prstGeom>
          <a:solidFill>
            <a:schemeClr val="bg1">
              <a:lumMod val="95000"/>
            </a:schemeClr>
          </a:solidFill>
        </p:spPr>
        <p:txBody>
          <a:bodyPr>
            <a:normAutofit/>
          </a:bodyPr>
          <a:lstStyle>
            <a:lvl1pPr>
              <a:defRPr sz="1051"/>
            </a:lvl1pPr>
          </a:lstStyle>
          <a:p>
            <a:endParaRPr lang="en-US"/>
          </a:p>
        </p:txBody>
      </p:sp>
      <p:sp>
        <p:nvSpPr>
          <p:cNvPr id="4" name="Text Placeholder 3">
            <a:extLst>
              <a:ext uri="{FF2B5EF4-FFF2-40B4-BE49-F238E27FC236}">
                <a16:creationId xmlns:a16="http://schemas.microsoft.com/office/drawing/2014/main" id="{DB9633AE-06B4-F14F-9BED-A96D818DBCD0}"/>
              </a:ext>
            </a:extLst>
          </p:cNvPr>
          <p:cNvSpPr>
            <a:spLocks noGrp="1"/>
          </p:cNvSpPr>
          <p:nvPr>
            <p:ph type="body" sz="quarter" idx="15"/>
          </p:nvPr>
        </p:nvSpPr>
        <p:spPr>
          <a:xfrm>
            <a:off x="1215840" y="4367129"/>
            <a:ext cx="10421727" cy="21660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6722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3576130"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D3BB37AB-D80B-564A-AEE5-51984972F81F}"/>
              </a:ext>
            </a:extLst>
          </p:cNvPr>
          <p:cNvSpPr>
            <a:spLocks noGrp="1"/>
          </p:cNvSpPr>
          <p:nvPr>
            <p:ph type="pic" sz="quarter" idx="16"/>
          </p:nvPr>
        </p:nvSpPr>
        <p:spPr>
          <a:xfrm>
            <a:off x="4492911"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58F77852-CC01-1640-82DF-AA20A8B6C769}"/>
              </a:ext>
            </a:extLst>
          </p:cNvPr>
          <p:cNvSpPr>
            <a:spLocks noGrp="1"/>
          </p:cNvSpPr>
          <p:nvPr>
            <p:ph type="pic" sz="quarter" idx="17"/>
          </p:nvPr>
        </p:nvSpPr>
        <p:spPr>
          <a:xfrm>
            <a:off x="6309129" y="1447800"/>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3" name="Picture Placeholder 8">
            <a:extLst>
              <a:ext uri="{FF2B5EF4-FFF2-40B4-BE49-F238E27FC236}">
                <a16:creationId xmlns:a16="http://schemas.microsoft.com/office/drawing/2014/main" id="{9A89E061-A513-234D-AAEF-ED53D9AC6B97}"/>
              </a:ext>
            </a:extLst>
          </p:cNvPr>
          <p:cNvSpPr>
            <a:spLocks noGrp="1"/>
          </p:cNvSpPr>
          <p:nvPr>
            <p:ph type="pic" sz="quarter" idx="18"/>
          </p:nvPr>
        </p:nvSpPr>
        <p:spPr>
          <a:xfrm>
            <a:off x="4492911"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4" name="Picture Placeholder 8">
            <a:extLst>
              <a:ext uri="{FF2B5EF4-FFF2-40B4-BE49-F238E27FC236}">
                <a16:creationId xmlns:a16="http://schemas.microsoft.com/office/drawing/2014/main" id="{A3E4AFE6-9E6D-204C-B9FB-00F6A19A8838}"/>
              </a:ext>
            </a:extLst>
          </p:cNvPr>
          <p:cNvSpPr>
            <a:spLocks noGrp="1"/>
          </p:cNvSpPr>
          <p:nvPr>
            <p:ph type="pic" sz="quarter" idx="19"/>
          </p:nvPr>
        </p:nvSpPr>
        <p:spPr>
          <a:xfrm>
            <a:off x="6309129" y="4433954"/>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
        <p:nvSpPr>
          <p:cNvPr id="15" name="Picture Placeholder 8">
            <a:extLst>
              <a:ext uri="{FF2B5EF4-FFF2-40B4-BE49-F238E27FC236}">
                <a16:creationId xmlns:a16="http://schemas.microsoft.com/office/drawing/2014/main" id="{FCFE32ED-AC96-3C4A-B326-33CCEFA1FABC}"/>
              </a:ext>
            </a:extLst>
          </p:cNvPr>
          <p:cNvSpPr>
            <a:spLocks noGrp="1"/>
          </p:cNvSpPr>
          <p:nvPr>
            <p:ph type="pic" sz="quarter" idx="20"/>
          </p:nvPr>
        </p:nvSpPr>
        <p:spPr>
          <a:xfrm>
            <a:off x="7225909" y="2940877"/>
            <a:ext cx="1389961" cy="1389597"/>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0889135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slide">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2237975" y="4303749"/>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8" name="Picture Placeholder 8">
            <a:extLst>
              <a:ext uri="{FF2B5EF4-FFF2-40B4-BE49-F238E27FC236}">
                <a16:creationId xmlns:a16="http://schemas.microsoft.com/office/drawing/2014/main" id="{447BAA65-1B4A-A84C-82BC-18D2CD55E8DD}"/>
              </a:ext>
            </a:extLst>
          </p:cNvPr>
          <p:cNvSpPr>
            <a:spLocks noGrp="1"/>
          </p:cNvSpPr>
          <p:nvPr>
            <p:ph type="pic" sz="quarter" idx="16"/>
          </p:nvPr>
        </p:nvSpPr>
        <p:spPr>
          <a:xfrm>
            <a:off x="3457115" y="3122288"/>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19" name="Picture Placeholder 8">
            <a:extLst>
              <a:ext uri="{FF2B5EF4-FFF2-40B4-BE49-F238E27FC236}">
                <a16:creationId xmlns:a16="http://schemas.microsoft.com/office/drawing/2014/main" id="{D1C5C190-CA98-F74D-88C0-C78EEFE639A3}"/>
              </a:ext>
            </a:extLst>
          </p:cNvPr>
          <p:cNvSpPr>
            <a:spLocks noGrp="1"/>
          </p:cNvSpPr>
          <p:nvPr>
            <p:ph type="pic" sz="quarter" idx="17"/>
          </p:nvPr>
        </p:nvSpPr>
        <p:spPr>
          <a:xfrm>
            <a:off x="4624057" y="1959965"/>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
        <p:nvSpPr>
          <p:cNvPr id="20" name="Picture Placeholder 8">
            <a:extLst>
              <a:ext uri="{FF2B5EF4-FFF2-40B4-BE49-F238E27FC236}">
                <a16:creationId xmlns:a16="http://schemas.microsoft.com/office/drawing/2014/main" id="{E379F096-E912-FA48-988A-AFE6909D1C01}"/>
              </a:ext>
            </a:extLst>
          </p:cNvPr>
          <p:cNvSpPr>
            <a:spLocks noGrp="1"/>
          </p:cNvSpPr>
          <p:nvPr>
            <p:ph type="pic" sz="quarter" idx="18"/>
          </p:nvPr>
        </p:nvSpPr>
        <p:spPr>
          <a:xfrm>
            <a:off x="5790998" y="784547"/>
            <a:ext cx="1333651" cy="133330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3487231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199169" y="2514600"/>
            <a:ext cx="12590339" cy="4517571"/>
          </a:xfrm>
          <a:prstGeom prst="rect">
            <a:avLst/>
          </a:prstGeom>
          <a:solidFill>
            <a:schemeClr val="bg1">
              <a:lumMod val="95000"/>
            </a:schemeClr>
          </a:solidFill>
        </p:spPr>
        <p:txBody>
          <a:bodyPr>
            <a:normAutofit/>
          </a:bodyPr>
          <a:lstStyle>
            <a:lvl1pPr>
              <a:defRPr sz="1051"/>
            </a:lvl1pPr>
          </a:lstStyle>
          <a:p>
            <a:endParaRPr lang="en-US"/>
          </a:p>
        </p:txBody>
      </p:sp>
      <p:sp>
        <p:nvSpPr>
          <p:cNvPr id="10" name="Picture Placeholder 8">
            <a:extLst>
              <a:ext uri="{FF2B5EF4-FFF2-40B4-BE49-F238E27FC236}">
                <a16:creationId xmlns:a16="http://schemas.microsoft.com/office/drawing/2014/main" id="{CD0E04D6-3064-E641-BC33-6BD331FF365F}"/>
              </a:ext>
            </a:extLst>
          </p:cNvPr>
          <p:cNvSpPr>
            <a:spLocks noGrp="1"/>
          </p:cNvSpPr>
          <p:nvPr>
            <p:ph type="pic" sz="quarter" idx="15"/>
          </p:nvPr>
        </p:nvSpPr>
        <p:spPr>
          <a:xfrm>
            <a:off x="1428209"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1" name="Picture Placeholder 8">
            <a:extLst>
              <a:ext uri="{FF2B5EF4-FFF2-40B4-BE49-F238E27FC236}">
                <a16:creationId xmlns:a16="http://schemas.microsoft.com/office/drawing/2014/main" id="{A6A2A9F8-ADD0-214C-93EA-26BDEA2FB25D}"/>
              </a:ext>
            </a:extLst>
          </p:cNvPr>
          <p:cNvSpPr>
            <a:spLocks noGrp="1"/>
          </p:cNvSpPr>
          <p:nvPr>
            <p:ph type="pic" sz="quarter" idx="16"/>
          </p:nvPr>
        </p:nvSpPr>
        <p:spPr>
          <a:xfrm>
            <a:off x="516072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
        <p:nvSpPr>
          <p:cNvPr id="12" name="Picture Placeholder 8">
            <a:extLst>
              <a:ext uri="{FF2B5EF4-FFF2-40B4-BE49-F238E27FC236}">
                <a16:creationId xmlns:a16="http://schemas.microsoft.com/office/drawing/2014/main" id="{EF1644F8-5C1A-284F-A02F-89AC3BBEB731}"/>
              </a:ext>
            </a:extLst>
          </p:cNvPr>
          <p:cNvSpPr>
            <a:spLocks noGrp="1"/>
          </p:cNvSpPr>
          <p:nvPr>
            <p:ph type="pic" sz="quarter" idx="17"/>
          </p:nvPr>
        </p:nvSpPr>
        <p:spPr>
          <a:xfrm>
            <a:off x="8893230" y="1579564"/>
            <a:ext cx="1870562" cy="1870072"/>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986583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slide">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9115BB40-9CA9-3843-9468-FEC322EBE985}"/>
              </a:ext>
            </a:extLst>
          </p:cNvPr>
          <p:cNvSpPr>
            <a:spLocks noGrp="1"/>
          </p:cNvSpPr>
          <p:nvPr>
            <p:ph type="pic" sz="quarter" idx="14"/>
          </p:nvPr>
        </p:nvSpPr>
        <p:spPr>
          <a:xfrm>
            <a:off x="5222862" y="0"/>
            <a:ext cx="6969138" cy="6858000"/>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6751019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slide">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A09674A-15F1-9E40-8117-54AA0E174BB9}"/>
              </a:ext>
            </a:extLst>
          </p:cNvPr>
          <p:cNvSpPr>
            <a:spLocks noGrp="1"/>
          </p:cNvSpPr>
          <p:nvPr>
            <p:ph type="pic" sz="quarter" idx="15"/>
          </p:nvPr>
        </p:nvSpPr>
        <p:spPr>
          <a:xfrm>
            <a:off x="713116"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8" name="Picture Placeholder 8">
            <a:extLst>
              <a:ext uri="{FF2B5EF4-FFF2-40B4-BE49-F238E27FC236}">
                <a16:creationId xmlns:a16="http://schemas.microsoft.com/office/drawing/2014/main" id="{987A423C-8384-184E-BAF4-41AC91138BC4}"/>
              </a:ext>
            </a:extLst>
          </p:cNvPr>
          <p:cNvSpPr>
            <a:spLocks noGrp="1"/>
          </p:cNvSpPr>
          <p:nvPr>
            <p:ph type="pic" sz="quarter" idx="16"/>
          </p:nvPr>
        </p:nvSpPr>
        <p:spPr>
          <a:xfrm>
            <a:off x="713119"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
        <p:nvSpPr>
          <p:cNvPr id="9" name="Picture Placeholder 8">
            <a:extLst>
              <a:ext uri="{FF2B5EF4-FFF2-40B4-BE49-F238E27FC236}">
                <a16:creationId xmlns:a16="http://schemas.microsoft.com/office/drawing/2014/main" id="{A4BB729B-660B-C641-9E50-4533D31A9591}"/>
              </a:ext>
            </a:extLst>
          </p:cNvPr>
          <p:cNvSpPr>
            <a:spLocks noGrp="1"/>
          </p:cNvSpPr>
          <p:nvPr>
            <p:ph type="pic" sz="quarter" idx="17"/>
          </p:nvPr>
        </p:nvSpPr>
        <p:spPr>
          <a:xfrm>
            <a:off x="6589152" y="2066599"/>
            <a:ext cx="1333653" cy="1333303"/>
          </a:xfrm>
          <a:prstGeom prst="ellipse">
            <a:avLst/>
          </a:prstGeom>
          <a:solidFill>
            <a:schemeClr val="bg1">
              <a:lumMod val="95000"/>
            </a:schemeClr>
          </a:solidFill>
        </p:spPr>
        <p:txBody>
          <a:bodyPr>
            <a:normAutofit/>
          </a:bodyPr>
          <a:lstStyle>
            <a:lvl1pPr>
              <a:defRPr sz="1051"/>
            </a:lvl1pPr>
          </a:lstStyle>
          <a:p>
            <a:endParaRPr lang="en-US" dirty="0"/>
          </a:p>
        </p:txBody>
      </p:sp>
      <p:sp>
        <p:nvSpPr>
          <p:cNvPr id="10" name="Picture Placeholder 8">
            <a:extLst>
              <a:ext uri="{FF2B5EF4-FFF2-40B4-BE49-F238E27FC236}">
                <a16:creationId xmlns:a16="http://schemas.microsoft.com/office/drawing/2014/main" id="{EB6BE2CD-34F9-3344-9870-D4805BC2BF38}"/>
              </a:ext>
            </a:extLst>
          </p:cNvPr>
          <p:cNvSpPr>
            <a:spLocks noGrp="1"/>
          </p:cNvSpPr>
          <p:nvPr>
            <p:ph type="pic" sz="quarter" idx="18"/>
          </p:nvPr>
        </p:nvSpPr>
        <p:spPr>
          <a:xfrm>
            <a:off x="6589155" y="3890151"/>
            <a:ext cx="1333648" cy="1333299"/>
          </a:xfrm>
          <a:prstGeom prst="ellipse">
            <a:avLst/>
          </a:prstGeom>
          <a:solidFill>
            <a:schemeClr val="bg1">
              <a:lumMod val="95000"/>
            </a:schemeClr>
          </a:solidFill>
        </p:spPr>
        <p:txBody>
          <a:bodyPr>
            <a:normAutofit/>
          </a:bodyPr>
          <a:lstStyle>
            <a:lvl1pPr>
              <a:defRPr sz="1051"/>
            </a:lvl1pPr>
          </a:lstStyle>
          <a:p>
            <a:endParaRPr lang="en-US" dirty="0"/>
          </a:p>
        </p:txBody>
      </p:sp>
    </p:spTree>
    <p:extLst>
      <p:ext uri="{BB962C8B-B14F-4D97-AF65-F5344CB8AC3E}">
        <p14:creationId xmlns:p14="http://schemas.microsoft.com/office/powerpoint/2010/main" val="343408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theme" Target="../theme/theme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image" Target="../media/image1.tiff"/><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theme" Target="../theme/theme3.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image" Target="../media/image3.png"/><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8" Type="http://schemas.openxmlformats.org/officeDocument/2006/relationships/slideLayout" Target="../slideLayouts/slideLayout59.xml"/><Relationship Id="rId3"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theme" Target="../theme/theme4.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8" Type="http://schemas.openxmlformats.org/officeDocument/2006/relationships/slideLayout" Target="../slideLayouts/slideLayout97.xml"/><Relationship Id="rId3"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fld id="{A40D34B1-3CFB-4391-A88B-5C8F9148B84E}" type="datetimeFigureOut">
              <a:rPr lang="en-US" smtClean="0"/>
              <a:pPr/>
              <a:t>7/10/22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fld id="{CCFA86C9-8B5E-4860-8787-D92736B56AFE}" type="slidenum">
              <a:rPr lang="en-US" smtClean="0"/>
              <a:pPr/>
              <a:t>‹#›</a:t>
            </a:fld>
            <a:endParaRPr lang="en-US" dirty="0"/>
          </a:p>
        </p:txBody>
      </p:sp>
    </p:spTree>
    <p:extLst>
      <p:ext uri="{BB962C8B-B14F-4D97-AF65-F5344CB8AC3E}">
        <p14:creationId xmlns:p14="http://schemas.microsoft.com/office/powerpoint/2010/main" val="2085544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pic>
        <p:nvPicPr>
          <p:cNvPr id="9" name="Picture 8">
            <a:extLst>
              <a:ext uri="{FF2B5EF4-FFF2-40B4-BE49-F238E27FC236}">
                <a16:creationId xmlns:a16="http://schemas.microsoft.com/office/drawing/2014/main" id="{1D9F9438-DA6E-3344-BEB3-49A95B7C55F4}"/>
              </a:ext>
            </a:extLst>
          </p:cNvPr>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a:xfrm>
            <a:off x="9889776" y="513944"/>
            <a:ext cx="2026596" cy="611945"/>
          </a:xfrm>
          <a:prstGeom prst="rect">
            <a:avLst/>
          </a:prstGeom>
        </p:spPr>
      </p:pic>
    </p:spTree>
    <p:extLst>
      <p:ext uri="{BB962C8B-B14F-4D97-AF65-F5344CB8AC3E}">
        <p14:creationId xmlns:p14="http://schemas.microsoft.com/office/powerpoint/2010/main" val="79763093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pic>
        <p:nvPicPr>
          <p:cNvPr id="8" name="Picture 7">
            <a:extLst>
              <a:ext uri="{FF2B5EF4-FFF2-40B4-BE49-F238E27FC236}">
                <a16:creationId xmlns:a16="http://schemas.microsoft.com/office/drawing/2014/main" id="{B181DBDF-E536-4DC8-99BA-9E659C6A0E48}"/>
              </a:ext>
            </a:extLst>
          </p:cNvPr>
          <p:cNvPicPr>
            <a:picLocks noChangeAspect="1"/>
          </p:cNvPicPr>
          <p:nvPr userDrawn="1"/>
        </p:nvPicPr>
        <p:blipFill>
          <a:blip r:embed="rId40" cstate="email">
            <a:extLst>
              <a:ext uri="{28A0092B-C50C-407E-A947-70E740481C1C}">
                <a14:useLocalDpi xmlns:a14="http://schemas.microsoft.com/office/drawing/2010/main"/>
              </a:ext>
            </a:extLst>
          </a:blip>
          <a:srcRect/>
          <a:stretch/>
        </p:blipFill>
        <p:spPr>
          <a:xfrm>
            <a:off x="10177810" y="497975"/>
            <a:ext cx="1738562" cy="530211"/>
          </a:xfrm>
          <a:prstGeom prst="rect">
            <a:avLst/>
          </a:prstGeom>
        </p:spPr>
      </p:pic>
    </p:spTree>
    <p:extLst>
      <p:ext uri="{BB962C8B-B14F-4D97-AF65-F5344CB8AC3E}">
        <p14:creationId xmlns:p14="http://schemas.microsoft.com/office/powerpoint/2010/main" val="420335531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7/10/22</a:t>
            </a:fld>
            <a:endParaRPr lang="en-US" dirty="0"/>
          </a:p>
        </p:txBody>
      </p:sp>
      <p:sp>
        <p:nvSpPr>
          <p:cNvPr id="5" name="Footer Placeholder 4"/>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6510EC9C-7AA6-034B-8A74-39E46AF9908C}"/>
              </a:ext>
            </a:extLst>
          </p:cNvPr>
          <p:cNvSpPr txBox="1"/>
          <p:nvPr userDrawn="1"/>
        </p:nvSpPr>
        <p:spPr>
          <a:xfrm>
            <a:off x="11829114" y="305271"/>
            <a:ext cx="304726" cy="400091"/>
          </a:xfrm>
          <a:prstGeom prst="rect">
            <a:avLst/>
          </a:prstGeom>
          <a:noFill/>
        </p:spPr>
        <p:txBody>
          <a:bodyPr wrap="square" lIns="91422" tIns="45711" rIns="91422" bIns="45711" rtlCol="0">
            <a:spAutoFit/>
          </a:bodyPr>
          <a:lstStyle/>
          <a:p>
            <a:pPr algn="ctr"/>
            <a:fld id="{260E2A6B-A809-4840-BF14-8648BC0BDF87}" type="slidenum">
              <a:rPr lang="id-ID" sz="1000" b="0" i="0" smtClean="0">
                <a:solidFill>
                  <a:schemeClr val="bg1"/>
                </a:solidFill>
                <a:latin typeface="Roboto" panose="02000000000000000000" pitchFamily="2" charset="0"/>
                <a:ea typeface="Roboto" panose="02000000000000000000" pitchFamily="2" charset="0"/>
                <a:cs typeface="Montserrat" charset="0"/>
              </a:rPr>
              <a:pPr algn="ctr"/>
              <a:t>‹#›</a:t>
            </a:fld>
            <a:r>
              <a:rPr lang="id-ID" sz="1000" b="1" i="0" dirty="0">
                <a:solidFill>
                  <a:schemeClr val="bg1"/>
                </a:solidFill>
                <a:latin typeface="Montserrat" charset="0"/>
                <a:ea typeface="Montserrat" charset="0"/>
                <a:cs typeface="Montserrat" charset="0"/>
              </a:rPr>
              <a:t>  </a:t>
            </a:r>
          </a:p>
        </p:txBody>
      </p:sp>
    </p:spTree>
    <p:extLst>
      <p:ext uri="{BB962C8B-B14F-4D97-AF65-F5344CB8AC3E}">
        <p14:creationId xmlns:p14="http://schemas.microsoft.com/office/powerpoint/2010/main" val="78109245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 id="2147483782" r:id="rId38"/>
    <p:sldLayoutId id="2147483783" r:id="rId39"/>
  </p:sldLayoutIdLst>
  <p:hf hdr="0" ft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dzone.com/articles/spring-boot-security-json-web-tokenjwt-hello-world"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spring.io/spring-security/site/docs/current/reference/html5/#authentication-support"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98.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s://auth0.com/docs/tokens/json-web-tokens/json-web-token-claims" TargetMode="External"/><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hyperlink" Target="https://bezkoder.com/spring-boot-jwt-authentication/" TargetMode="External"/><Relationship Id="rId4" Type="http://schemas.openxmlformats.org/officeDocument/2006/relationships/hyperlink" Target="https://www.toptal.com/spring/spring-security-tutorial"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jpe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tiff"/><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89.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localhost:8080/logout"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a:stretch/>
        </p:blipFill>
        <p:spPr>
          <a:xfrm>
            <a:off x="1588" y="1"/>
            <a:ext cx="12190412" cy="6858000"/>
          </a:xfrm>
          <a:prstGeom prst="rect">
            <a:avLst/>
          </a:prstGeom>
        </p:spPr>
      </p:pic>
      <p:sp>
        <p:nvSpPr>
          <p:cNvPr id="13" name="Rectangle 12">
            <a:extLst>
              <a:ext uri="{FF2B5EF4-FFF2-40B4-BE49-F238E27FC236}">
                <a16:creationId xmlns:a16="http://schemas.microsoft.com/office/drawing/2014/main" id="{EE1D1380-BC28-F74F-8866-BD4C0AD42595}"/>
              </a:ext>
            </a:extLst>
          </p:cNvPr>
          <p:cNvSpPr/>
          <p:nvPr/>
        </p:nvSpPr>
        <p:spPr>
          <a:xfrm>
            <a:off x="1588" y="1"/>
            <a:ext cx="12190411" cy="6858000"/>
          </a:xfrm>
          <a:prstGeom prst="rect">
            <a:avLst/>
          </a:prstGeom>
          <a:gradFill flip="none" rotWithShape="1">
            <a:gsLst>
              <a:gs pos="2000">
                <a:srgbClr val="25B6C2">
                  <a:alpha val="20000"/>
                </a:srgbClr>
              </a:gs>
              <a:gs pos="100000">
                <a:srgbClr val="0692DB">
                  <a:alpha val="64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sp>
        <p:nvSpPr>
          <p:cNvPr id="19" name="Rectangle 18">
            <a:extLst>
              <a:ext uri="{FF2B5EF4-FFF2-40B4-BE49-F238E27FC236}">
                <a16:creationId xmlns:a16="http://schemas.microsoft.com/office/drawing/2014/main" id="{E216E509-7677-6B46-8B3B-A2FD45DA050D}"/>
              </a:ext>
            </a:extLst>
          </p:cNvPr>
          <p:cNvSpPr/>
          <p:nvPr/>
        </p:nvSpPr>
        <p:spPr>
          <a:xfrm>
            <a:off x="1587" y="4507667"/>
            <a:ext cx="12190411" cy="1609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sp>
        <p:nvSpPr>
          <p:cNvPr id="20" name="TextBox 19">
            <a:extLst>
              <a:ext uri="{FF2B5EF4-FFF2-40B4-BE49-F238E27FC236}">
                <a16:creationId xmlns:a16="http://schemas.microsoft.com/office/drawing/2014/main" id="{4EFED54B-A0C4-AD45-BC49-272F16D1A13E}"/>
              </a:ext>
            </a:extLst>
          </p:cNvPr>
          <p:cNvSpPr txBox="1"/>
          <p:nvPr/>
        </p:nvSpPr>
        <p:spPr>
          <a:xfrm>
            <a:off x="3031001" y="4891215"/>
            <a:ext cx="8664935" cy="523220"/>
          </a:xfrm>
          <a:prstGeom prst="rect">
            <a:avLst/>
          </a:prstGeom>
          <a:noFill/>
          <a:ln>
            <a:noFill/>
          </a:ln>
        </p:spPr>
        <p:txBody>
          <a:bodyPr wrap="square" rtlCol="0">
            <a:spAutoFit/>
          </a:bodyPr>
          <a:lstStyle/>
          <a:p>
            <a:pPr lvl="0">
              <a:buClr>
                <a:srgbClr val="000000"/>
              </a:buClr>
              <a:defRPr/>
            </a:pPr>
            <a:r>
              <a:rPr lang="en-US" altLang="en-US" sz="2800" b="1" dirty="0">
                <a:solidFill>
                  <a:srgbClr val="000000">
                    <a:lumMod val="50000"/>
                  </a:srgbClr>
                </a:solidFill>
                <a:latin typeface="Arial" panose="020B0604020202020204" pitchFamily="34" charset="0"/>
                <a:cs typeface="Arial" panose="020B0604020202020204" pitchFamily="34" charset="0"/>
              </a:rPr>
              <a:t>DBS Tech – Spring Boot Security</a:t>
            </a:r>
            <a:endParaRPr kumimoji="0" lang="en-US" altLang="en-US" sz="2800" b="1" i="0" u="none" strike="noStrike" kern="1200" cap="none" spc="0" normalizeH="0" baseline="0" noProof="0" dirty="0">
              <a:ln>
                <a:noFill/>
              </a:ln>
              <a:solidFill>
                <a:srgbClr val="000000">
                  <a:lumMod val="50000"/>
                </a:srgbClr>
              </a:solidFill>
              <a:effectLst/>
              <a:uLnTx/>
              <a:uFillTx/>
              <a:latin typeface="Arial" panose="020B0604020202020204" pitchFamily="34" charset="0"/>
              <a:ea typeface="+mn-ea"/>
              <a:cs typeface="Arial" panose="020B0604020202020204" pitchFamily="34" charset="0"/>
            </a:endParaRPr>
          </a:p>
        </p:txBody>
      </p:sp>
      <p:sp>
        <p:nvSpPr>
          <p:cNvPr id="22" name="Rectangle 21">
            <a:extLst>
              <a:ext uri="{FF2B5EF4-FFF2-40B4-BE49-F238E27FC236}">
                <a16:creationId xmlns:a16="http://schemas.microsoft.com/office/drawing/2014/main" id="{33AB4938-0A06-984F-B78F-061AE8D5D2E4}"/>
              </a:ext>
            </a:extLst>
          </p:cNvPr>
          <p:cNvSpPr/>
          <p:nvPr/>
        </p:nvSpPr>
        <p:spPr>
          <a:xfrm>
            <a:off x="359701" y="4150651"/>
            <a:ext cx="2490629" cy="23234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pic>
        <p:nvPicPr>
          <p:cNvPr id="11" name="Picture 10">
            <a:extLst>
              <a:ext uri="{FF2B5EF4-FFF2-40B4-BE49-F238E27FC236}">
                <a16:creationId xmlns:a16="http://schemas.microsoft.com/office/drawing/2014/main" id="{FAD1F267-0E3B-45EB-995F-7BB3EB2A4F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030" y="4952589"/>
            <a:ext cx="2860159" cy="862138"/>
          </a:xfrm>
          <a:prstGeom prst="rect">
            <a:avLst/>
          </a:prstGeom>
        </p:spPr>
      </p:pic>
      <p:sp>
        <p:nvSpPr>
          <p:cNvPr id="9" name="TextBox 8">
            <a:extLst>
              <a:ext uri="{FF2B5EF4-FFF2-40B4-BE49-F238E27FC236}">
                <a16:creationId xmlns:a16="http://schemas.microsoft.com/office/drawing/2014/main" id="{766597B0-601F-0CFE-63CD-A50B895BA67B}"/>
              </a:ext>
            </a:extLst>
          </p:cNvPr>
          <p:cNvSpPr txBox="1"/>
          <p:nvPr/>
        </p:nvSpPr>
        <p:spPr>
          <a:xfrm>
            <a:off x="3031001" y="5398080"/>
            <a:ext cx="5153068"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ts val="19"/>
              </a:spcBef>
              <a:spcAft>
                <a:spcPts val="19"/>
              </a:spcAft>
              <a:buClrTx/>
              <a:buSzTx/>
              <a:buFont typeface="Arial"/>
              <a:buNone/>
              <a:tabLst/>
              <a:defRPr/>
            </a:pPr>
            <a:r>
              <a:rPr kumimoji="0" lang="en-US" sz="2000" b="0" i="0" u="none" strike="noStrike" kern="1200" cap="none" spc="100" normalizeH="0" baseline="0" noProof="0" dirty="0">
                <a:ln>
                  <a:noFill/>
                </a:ln>
                <a:solidFill>
                  <a:srgbClr val="000000">
                    <a:lumMod val="75000"/>
                    <a:lumOff val="25000"/>
                  </a:srgbClr>
                </a:solidFill>
                <a:effectLst/>
                <a:uLnTx/>
                <a:uFillTx/>
                <a:latin typeface="Arial" panose="020B0604020202020204" pitchFamily="34" charset="0"/>
                <a:ea typeface="+mn-ea"/>
                <a:cs typeface="Arial" panose="020B0604020202020204" pitchFamily="34" charset="0"/>
                <a:sym typeface="Arial"/>
              </a:rPr>
              <a:t>Training for DBS Asia</a:t>
            </a:r>
          </a:p>
        </p:txBody>
      </p:sp>
      <p:pic>
        <p:nvPicPr>
          <p:cNvPr id="12" name="Picture 11">
            <a:extLst>
              <a:ext uri="{FF2B5EF4-FFF2-40B4-BE49-F238E27FC236}">
                <a16:creationId xmlns:a16="http://schemas.microsoft.com/office/drawing/2014/main" id="{D32E4E56-E892-1441-8126-81C47BFE1F7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605081" y="442892"/>
            <a:ext cx="2507744" cy="790998"/>
          </a:xfrm>
          <a:prstGeom prst="rect">
            <a:avLst/>
          </a:prstGeom>
        </p:spPr>
      </p:pic>
    </p:spTree>
    <p:extLst>
      <p:ext uri="{BB962C8B-B14F-4D97-AF65-F5344CB8AC3E}">
        <p14:creationId xmlns:p14="http://schemas.microsoft.com/office/powerpoint/2010/main" val="2763360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SIMPLE AUTHENTICATION</a:t>
            </a:r>
          </a:p>
        </p:txBody>
      </p:sp>
      <p:sp>
        <p:nvSpPr>
          <p:cNvPr id="3" name="Rectangle 3"/>
          <p:cNvSpPr txBox="1">
            <a:spLocks/>
          </p:cNvSpPr>
          <p:nvPr/>
        </p:nvSpPr>
        <p:spPr>
          <a:xfrm>
            <a:off x="184150" y="923925"/>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2000" dirty="0"/>
          </a:p>
        </p:txBody>
      </p:sp>
      <p:sp>
        <p:nvSpPr>
          <p:cNvPr id="4" name="Content Placeholder 2"/>
          <p:cNvSpPr txBox="1">
            <a:spLocks/>
          </p:cNvSpPr>
          <p:nvPr/>
        </p:nvSpPr>
        <p:spPr>
          <a:xfrm>
            <a:off x="665163" y="1129098"/>
            <a:ext cx="8250237" cy="5562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dirty="0"/>
              <a:t>Create a Security Configuration class as follows:</a:t>
            </a:r>
          </a:p>
        </p:txBody>
      </p:sp>
      <p:sp>
        <p:nvSpPr>
          <p:cNvPr id="5" name="Rectangle 2"/>
          <p:cNvSpPr>
            <a:spLocks noChangeArrowheads="1"/>
          </p:cNvSpPr>
          <p:nvPr/>
        </p:nvSpPr>
        <p:spPr bwMode="auto">
          <a:xfrm>
            <a:off x="940175" y="1448733"/>
            <a:ext cx="83058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dirty="0">
                <a:solidFill>
                  <a:srgbClr val="BBB529"/>
                </a:solidFill>
                <a:ea typeface="Calibri" panose="020F0502020204030204" pitchFamily="34" charset="0"/>
                <a:cs typeface="Calibri" panose="020F0502020204030204" pitchFamily="34" charset="0"/>
              </a:rPr>
              <a:t>@</a:t>
            </a:r>
            <a:r>
              <a:rPr lang="en-US" altLang="en-US" sz="1800" dirty="0" err="1">
                <a:solidFill>
                  <a:srgbClr val="BBB529"/>
                </a:solidFill>
                <a:latin typeface="Arial" panose="020B0604020202020204" pitchFamily="34" charset="0"/>
                <a:ea typeface="Calibri" panose="020F0502020204030204" pitchFamily="34" charset="0"/>
                <a:cs typeface="Arial" panose="020B0604020202020204" pitchFamily="34" charset="0"/>
              </a:rPr>
              <a:t>EnableWebSecurity</a:t>
            </a:r>
            <a:br>
              <a:rPr lang="en-US" altLang="en-US" sz="1800" dirty="0">
                <a:solidFill>
                  <a:srgbClr val="BBB529"/>
                </a:solidFill>
                <a:latin typeface="Arial" panose="020B0604020202020204" pitchFamily="34" charset="0"/>
                <a:ea typeface="Calibri" panose="020F0502020204030204" pitchFamily="34" charset="0"/>
                <a:cs typeface="Arial" panose="020B0604020202020204" pitchFamily="34" charset="0"/>
              </a:rPr>
            </a:b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public class </a:t>
            </a:r>
            <a:r>
              <a:rPr lang="en-US" altLang="en-US" sz="1800" dirty="0" err="1">
                <a:latin typeface="Arial" panose="020B0604020202020204" pitchFamily="34" charset="0"/>
                <a:ea typeface="Calibri" panose="020F0502020204030204" pitchFamily="34" charset="0"/>
                <a:cs typeface="Arial" panose="020B0604020202020204" pitchFamily="34" charset="0"/>
              </a:rPr>
              <a:t>SecurityCOnfig</a:t>
            </a:r>
            <a:r>
              <a:rPr lang="en-US" altLang="en-US" sz="1800" dirty="0">
                <a:latin typeface="Arial" panose="020B0604020202020204" pitchFamily="34" charset="0"/>
                <a:ea typeface="Calibri" panose="020F0502020204030204" pitchFamily="34" charset="0"/>
                <a:cs typeface="Arial" panose="020B0604020202020204" pitchFamily="34" charset="0"/>
              </a:rPr>
              <a:t> </a:t>
            </a: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extends </a:t>
            </a:r>
            <a:r>
              <a:rPr lang="en-US" altLang="en-US" sz="1800" dirty="0" err="1">
                <a:latin typeface="Arial" panose="020B0604020202020204" pitchFamily="34" charset="0"/>
                <a:ea typeface="Calibri" panose="020F0502020204030204" pitchFamily="34" charset="0"/>
                <a:cs typeface="Arial" panose="020B0604020202020204" pitchFamily="34" charset="0"/>
              </a:rPr>
              <a:t>WebSecurityConfigurerAdapter</a:t>
            </a:r>
            <a:r>
              <a:rPr lang="en-US" altLang="en-US" sz="1800" dirty="0">
                <a:latin typeface="Arial" panose="020B0604020202020204" pitchFamily="34" charset="0"/>
                <a:ea typeface="Calibri" panose="020F0502020204030204" pitchFamily="34" charset="0"/>
                <a:cs typeface="Arial" panose="020B0604020202020204" pitchFamily="34" charset="0"/>
              </a:rPr>
              <a:t>{</a:t>
            </a:r>
            <a:br>
              <a:rPr lang="en-US" altLang="en-US" sz="1800" dirty="0">
                <a:latin typeface="Arial" panose="020B0604020202020204" pitchFamily="34" charset="0"/>
                <a:ea typeface="Calibri" panose="020F0502020204030204" pitchFamily="34" charset="0"/>
                <a:cs typeface="Arial" panose="020B0604020202020204" pitchFamily="34" charset="0"/>
              </a:rPr>
            </a:br>
            <a:br>
              <a:rPr lang="en-US" altLang="en-US" sz="1800" dirty="0">
                <a:latin typeface="Arial" panose="020B0604020202020204" pitchFamily="34" charset="0"/>
                <a:ea typeface="Calibri" panose="020F0502020204030204" pitchFamily="34" charset="0"/>
                <a:cs typeface="Arial" panose="020B0604020202020204" pitchFamily="34" charset="0"/>
              </a:rPr>
            </a:br>
            <a:r>
              <a:rPr lang="en-US" altLang="en-US" sz="1800" dirty="0">
                <a:latin typeface="Arial" panose="020B0604020202020204" pitchFamily="34" charset="0"/>
                <a:ea typeface="Calibri" panose="020F0502020204030204" pitchFamily="34" charset="0"/>
                <a:cs typeface="Arial" panose="020B0604020202020204" pitchFamily="34" charset="0"/>
              </a:rPr>
              <a:t>    </a:t>
            </a:r>
            <a:r>
              <a:rPr lang="en-US" altLang="en-US" sz="1800" dirty="0">
                <a:solidFill>
                  <a:srgbClr val="BBB529"/>
                </a:solidFill>
                <a:latin typeface="Arial" panose="020B0604020202020204" pitchFamily="34" charset="0"/>
                <a:ea typeface="Calibri" panose="020F0502020204030204" pitchFamily="34" charset="0"/>
                <a:cs typeface="Arial" panose="020B0604020202020204" pitchFamily="34" charset="0"/>
              </a:rPr>
              <a:t>@Override</a:t>
            </a:r>
            <a:br>
              <a:rPr lang="en-US" altLang="en-US" sz="1800" dirty="0">
                <a:solidFill>
                  <a:srgbClr val="BBB529"/>
                </a:solidFill>
                <a:latin typeface="Arial" panose="020B0604020202020204" pitchFamily="34" charset="0"/>
                <a:ea typeface="Calibri" panose="020F0502020204030204" pitchFamily="34" charset="0"/>
                <a:cs typeface="Arial" panose="020B0604020202020204" pitchFamily="34" charset="0"/>
              </a:rPr>
            </a:br>
            <a:r>
              <a:rPr lang="en-US" altLang="en-US" sz="1800" dirty="0">
                <a:solidFill>
                  <a:srgbClr val="BBB529"/>
                </a:solidFill>
                <a:latin typeface="Arial" panose="020B0604020202020204" pitchFamily="34" charset="0"/>
                <a:ea typeface="Calibri" panose="020F0502020204030204" pitchFamily="34" charset="0"/>
                <a:cs typeface="Arial" panose="020B0604020202020204" pitchFamily="34" charset="0"/>
              </a:rPr>
              <a:t>    </a:t>
            </a: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protected void </a:t>
            </a:r>
            <a:r>
              <a:rPr lang="en-US" altLang="en-US" sz="1800" dirty="0">
                <a:solidFill>
                  <a:srgbClr val="FFC66D"/>
                </a:solidFill>
                <a:latin typeface="Arial" panose="020B0604020202020204" pitchFamily="34" charset="0"/>
                <a:ea typeface="Calibri" panose="020F0502020204030204" pitchFamily="34" charset="0"/>
                <a:cs typeface="Arial" panose="020B0604020202020204" pitchFamily="34" charset="0"/>
              </a:rPr>
              <a:t>configure</a:t>
            </a:r>
            <a:r>
              <a:rPr lang="en-US" altLang="en-US" sz="1800" dirty="0">
                <a:latin typeface="Arial" panose="020B0604020202020204" pitchFamily="34" charset="0"/>
                <a:ea typeface="Calibri" panose="020F0502020204030204" pitchFamily="34" charset="0"/>
                <a:cs typeface="Arial" panose="020B0604020202020204" pitchFamily="34" charset="0"/>
              </a:rPr>
              <a:t>(</a:t>
            </a:r>
            <a:r>
              <a:rPr lang="en-US" altLang="en-US" sz="1800" dirty="0" err="1">
                <a:latin typeface="Arial" panose="020B0604020202020204" pitchFamily="34" charset="0"/>
                <a:ea typeface="Calibri" panose="020F0502020204030204" pitchFamily="34" charset="0"/>
                <a:cs typeface="Arial" panose="020B0604020202020204" pitchFamily="34" charset="0"/>
              </a:rPr>
              <a:t>AuthenticationManagerBuilder</a:t>
            </a:r>
            <a:r>
              <a:rPr lang="en-US" altLang="en-US" sz="1800" dirty="0">
                <a:latin typeface="Arial" panose="020B0604020202020204" pitchFamily="34" charset="0"/>
                <a:ea typeface="Calibri" panose="020F0502020204030204" pitchFamily="34" charset="0"/>
                <a:cs typeface="Arial" panose="020B0604020202020204" pitchFamily="34" charset="0"/>
              </a:rPr>
              <a:t> </a:t>
            </a:r>
            <a:r>
              <a:rPr lang="en-US" altLang="en-US" sz="1800" dirty="0" err="1">
                <a:latin typeface="Arial" panose="020B0604020202020204" pitchFamily="34" charset="0"/>
                <a:ea typeface="Calibri" panose="020F0502020204030204" pitchFamily="34" charset="0"/>
                <a:cs typeface="Arial" panose="020B0604020202020204" pitchFamily="34" charset="0"/>
              </a:rPr>
              <a:t>auth</a:t>
            </a:r>
            <a:r>
              <a:rPr lang="en-US" altLang="en-US" sz="1800" dirty="0">
                <a:latin typeface="Arial" panose="020B0604020202020204" pitchFamily="34" charset="0"/>
                <a:ea typeface="Calibri" panose="020F0502020204030204" pitchFamily="34" charset="0"/>
                <a:cs typeface="Arial" panose="020B0604020202020204" pitchFamily="34" charset="0"/>
              </a:rPr>
              <a:t>) </a:t>
            </a: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throws </a:t>
            </a:r>
            <a:r>
              <a:rPr lang="en-US" altLang="en-US" sz="1800" dirty="0">
                <a:latin typeface="Arial" panose="020B0604020202020204" pitchFamily="34" charset="0"/>
                <a:ea typeface="Calibri" panose="020F0502020204030204" pitchFamily="34" charset="0"/>
                <a:cs typeface="Arial" panose="020B0604020202020204" pitchFamily="34" charset="0"/>
              </a:rPr>
              <a:t>Exception {</a:t>
            </a:r>
            <a:b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b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        </a:t>
            </a:r>
            <a:r>
              <a:rPr lang="en-US" altLang="en-US" sz="1800" dirty="0" err="1">
                <a:latin typeface="Arial" panose="020B0604020202020204" pitchFamily="34" charset="0"/>
                <a:ea typeface="Calibri" panose="020F0502020204030204" pitchFamily="34" charset="0"/>
                <a:cs typeface="Arial" panose="020B0604020202020204" pitchFamily="34" charset="0"/>
              </a:rPr>
              <a:t>auth.inMemoryAuthentication</a:t>
            </a:r>
            <a:r>
              <a:rPr lang="en-US" altLang="en-US" sz="1800" dirty="0">
                <a:latin typeface="Arial" panose="020B0604020202020204" pitchFamily="34" charset="0"/>
                <a:ea typeface="Calibri" panose="020F0502020204030204" pitchFamily="34" charset="0"/>
                <a:cs typeface="Arial" panose="020B0604020202020204" pitchFamily="34" charset="0"/>
              </a:rPr>
              <a:t>().</a:t>
            </a:r>
            <a:r>
              <a:rPr lang="en-US" altLang="en-US" sz="1800" dirty="0" err="1">
                <a:latin typeface="Arial" panose="020B0604020202020204" pitchFamily="34" charset="0"/>
                <a:ea typeface="Calibri" panose="020F0502020204030204" pitchFamily="34" charset="0"/>
                <a:cs typeface="Arial" panose="020B0604020202020204" pitchFamily="34" charset="0"/>
              </a:rPr>
              <a:t>withUser</a:t>
            </a:r>
            <a:r>
              <a:rPr lang="en-US" altLang="en-US" sz="1800" dirty="0">
                <a:latin typeface="Arial" panose="020B0604020202020204" pitchFamily="34" charset="0"/>
                <a:ea typeface="Calibri" panose="020F0502020204030204" pitchFamily="34" charset="0"/>
                <a:cs typeface="Arial" panose="020B0604020202020204" pitchFamily="34" charset="0"/>
              </a:rPr>
              <a:t>(</a:t>
            </a:r>
            <a:r>
              <a:rPr lang="en-US" altLang="en-US" sz="1800" dirty="0">
                <a:solidFill>
                  <a:srgbClr val="6A8759"/>
                </a:solidFill>
                <a:latin typeface="Arial" panose="020B0604020202020204" pitchFamily="34" charset="0"/>
                <a:ea typeface="Calibri" panose="020F0502020204030204" pitchFamily="34" charset="0"/>
                <a:cs typeface="Arial" panose="020B0604020202020204" pitchFamily="34" charset="0"/>
              </a:rPr>
              <a:t>"user"</a:t>
            </a:r>
            <a:r>
              <a:rPr lang="en-US" altLang="en-US" sz="1800" dirty="0">
                <a:latin typeface="Arial" panose="020B0604020202020204" pitchFamily="34" charset="0"/>
                <a:ea typeface="Calibri" panose="020F0502020204030204" pitchFamily="34" charset="0"/>
                <a:cs typeface="Arial" panose="020B0604020202020204" pitchFamily="34" charset="0"/>
              </a:rPr>
              <a:t>)</a:t>
            </a:r>
            <a:br>
              <a:rPr lang="en-US" altLang="en-US" sz="1800" dirty="0">
                <a:latin typeface="Arial" panose="020B0604020202020204" pitchFamily="34" charset="0"/>
                <a:ea typeface="Calibri" panose="020F0502020204030204" pitchFamily="34" charset="0"/>
                <a:cs typeface="Arial" panose="020B0604020202020204" pitchFamily="34" charset="0"/>
              </a:rPr>
            </a:br>
            <a:r>
              <a:rPr lang="en-US" altLang="en-US" sz="1800" dirty="0">
                <a:latin typeface="Arial" panose="020B0604020202020204" pitchFamily="34" charset="0"/>
                <a:ea typeface="Calibri" panose="020F0502020204030204" pitchFamily="34" charset="0"/>
                <a:cs typeface="Arial" panose="020B0604020202020204" pitchFamily="34" charset="0"/>
              </a:rPr>
              <a:t>                .password(encoder().encode(</a:t>
            </a:r>
            <a:r>
              <a:rPr lang="en-US" altLang="en-US" sz="1800" dirty="0">
                <a:solidFill>
                  <a:srgbClr val="6A8759"/>
                </a:solidFill>
                <a:latin typeface="Arial" panose="020B0604020202020204" pitchFamily="34" charset="0"/>
                <a:ea typeface="Calibri" panose="020F0502020204030204" pitchFamily="34" charset="0"/>
                <a:cs typeface="Arial" panose="020B0604020202020204" pitchFamily="34" charset="0"/>
              </a:rPr>
              <a:t>"user"</a:t>
            </a:r>
            <a:r>
              <a:rPr lang="en-US" altLang="en-US" sz="1800" dirty="0">
                <a:latin typeface="Arial" panose="020B0604020202020204" pitchFamily="34" charset="0"/>
                <a:ea typeface="Calibri" panose="020F0502020204030204" pitchFamily="34" charset="0"/>
                <a:cs typeface="Arial" panose="020B0604020202020204" pitchFamily="34" charset="0"/>
              </a:rPr>
              <a:t>)).roles(</a:t>
            </a:r>
            <a:r>
              <a:rPr lang="en-US" altLang="en-US" sz="1800" dirty="0">
                <a:solidFill>
                  <a:srgbClr val="6A8759"/>
                </a:solidFill>
                <a:latin typeface="Arial" panose="020B0604020202020204" pitchFamily="34" charset="0"/>
                <a:ea typeface="Calibri" panose="020F0502020204030204" pitchFamily="34" charset="0"/>
                <a:cs typeface="Arial" panose="020B0604020202020204" pitchFamily="34" charset="0"/>
              </a:rPr>
              <a:t>"USER"</a:t>
            </a:r>
            <a:r>
              <a:rPr lang="en-US" altLang="en-US" sz="1800" dirty="0">
                <a:latin typeface="Arial" panose="020B0604020202020204" pitchFamily="34" charset="0"/>
                <a:ea typeface="Calibri" panose="020F0502020204030204" pitchFamily="34" charset="0"/>
                <a:cs typeface="Arial" panose="020B0604020202020204" pitchFamily="34" charset="0"/>
              </a:rPr>
              <a:t>)</a:t>
            </a:r>
            <a:br>
              <a:rPr lang="en-US" altLang="en-US" sz="1800" dirty="0">
                <a:latin typeface="Arial" panose="020B0604020202020204" pitchFamily="34" charset="0"/>
                <a:ea typeface="Calibri" panose="020F0502020204030204" pitchFamily="34" charset="0"/>
                <a:cs typeface="Arial" panose="020B0604020202020204" pitchFamily="34" charset="0"/>
              </a:rPr>
            </a:br>
            <a:r>
              <a:rPr lang="en-US" altLang="en-US" sz="1800" dirty="0">
                <a:latin typeface="Arial" panose="020B0604020202020204" pitchFamily="34" charset="0"/>
                <a:ea typeface="Calibri" panose="020F0502020204030204" pitchFamily="34" charset="0"/>
                <a:cs typeface="Arial" panose="020B0604020202020204" pitchFamily="34" charset="0"/>
              </a:rPr>
              <a:t>                .and()</a:t>
            </a:r>
            <a:br>
              <a:rPr lang="en-US" altLang="en-US" sz="1800" dirty="0">
                <a:latin typeface="Arial" panose="020B0604020202020204" pitchFamily="34" charset="0"/>
                <a:ea typeface="Calibri" panose="020F0502020204030204" pitchFamily="34" charset="0"/>
                <a:cs typeface="Arial" panose="020B0604020202020204" pitchFamily="34" charset="0"/>
              </a:rPr>
            </a:br>
            <a:r>
              <a:rPr lang="en-US" altLang="en-US" sz="1800" dirty="0">
                <a:latin typeface="Arial" panose="020B0604020202020204" pitchFamily="34" charset="0"/>
                <a:ea typeface="Calibri" panose="020F0502020204030204" pitchFamily="34" charset="0"/>
                <a:cs typeface="Arial" panose="020B0604020202020204" pitchFamily="34" charset="0"/>
              </a:rPr>
              <a:t>                .</a:t>
            </a:r>
            <a:r>
              <a:rPr lang="en-US" altLang="en-US" sz="1800" dirty="0" err="1">
                <a:latin typeface="Arial" panose="020B0604020202020204" pitchFamily="34" charset="0"/>
                <a:ea typeface="Calibri" panose="020F0502020204030204" pitchFamily="34" charset="0"/>
                <a:cs typeface="Arial" panose="020B0604020202020204" pitchFamily="34" charset="0"/>
              </a:rPr>
              <a:t>withUser</a:t>
            </a:r>
            <a:r>
              <a:rPr lang="en-US" altLang="en-US" sz="1800" dirty="0">
                <a:latin typeface="Arial" panose="020B0604020202020204" pitchFamily="34" charset="0"/>
                <a:ea typeface="Calibri" panose="020F0502020204030204" pitchFamily="34" charset="0"/>
                <a:cs typeface="Arial" panose="020B0604020202020204" pitchFamily="34" charset="0"/>
              </a:rPr>
              <a:t>(</a:t>
            </a:r>
            <a:r>
              <a:rPr lang="en-US" altLang="en-US" sz="1800" dirty="0">
                <a:solidFill>
                  <a:srgbClr val="6A8759"/>
                </a:solidFill>
                <a:latin typeface="Arial" panose="020B0604020202020204" pitchFamily="34" charset="0"/>
                <a:ea typeface="Calibri" panose="020F0502020204030204" pitchFamily="34" charset="0"/>
                <a:cs typeface="Arial" panose="020B0604020202020204" pitchFamily="34" charset="0"/>
              </a:rPr>
              <a:t>"admin"</a:t>
            </a:r>
            <a:r>
              <a:rPr lang="en-US" altLang="en-US" sz="1800" dirty="0">
                <a:latin typeface="Arial" panose="020B0604020202020204" pitchFamily="34" charset="0"/>
                <a:ea typeface="Calibri" panose="020F0502020204030204" pitchFamily="34" charset="0"/>
                <a:cs typeface="Arial" panose="020B0604020202020204" pitchFamily="34" charset="0"/>
              </a:rPr>
              <a:t>).</a:t>
            </a:r>
            <a:br>
              <a:rPr lang="en-US" altLang="en-US" sz="1800" dirty="0">
                <a:latin typeface="Arial" panose="020B0604020202020204" pitchFamily="34" charset="0"/>
                <a:ea typeface="Calibri" panose="020F0502020204030204" pitchFamily="34" charset="0"/>
                <a:cs typeface="Arial" panose="020B0604020202020204" pitchFamily="34" charset="0"/>
              </a:rPr>
            </a:br>
            <a:r>
              <a:rPr lang="en-US" altLang="en-US" sz="1800" dirty="0">
                <a:latin typeface="Arial" panose="020B0604020202020204" pitchFamily="34" charset="0"/>
                <a:ea typeface="Calibri" panose="020F0502020204030204" pitchFamily="34" charset="0"/>
                <a:cs typeface="Arial" panose="020B0604020202020204" pitchFamily="34" charset="0"/>
              </a:rPr>
              <a:t>                password(encoder().encode(</a:t>
            </a:r>
            <a:r>
              <a:rPr lang="en-US" altLang="en-US" sz="1800" dirty="0">
                <a:solidFill>
                  <a:srgbClr val="6A8759"/>
                </a:solidFill>
                <a:latin typeface="Arial" panose="020B0604020202020204" pitchFamily="34" charset="0"/>
                <a:ea typeface="Calibri" panose="020F0502020204030204" pitchFamily="34" charset="0"/>
                <a:cs typeface="Arial" panose="020B0604020202020204" pitchFamily="34" charset="0"/>
              </a:rPr>
              <a:t>"admin"</a:t>
            </a:r>
            <a:r>
              <a:rPr lang="en-US" altLang="en-US" sz="1800" dirty="0">
                <a:latin typeface="Arial" panose="020B0604020202020204" pitchFamily="34" charset="0"/>
                <a:ea typeface="Calibri" panose="020F0502020204030204" pitchFamily="34" charset="0"/>
                <a:cs typeface="Arial" panose="020B0604020202020204" pitchFamily="34" charset="0"/>
              </a:rPr>
              <a:t>)).roles(</a:t>
            </a:r>
            <a:r>
              <a:rPr lang="en-US" altLang="en-US" sz="1800" dirty="0">
                <a:solidFill>
                  <a:srgbClr val="6A8759"/>
                </a:solidFill>
                <a:latin typeface="Arial" panose="020B0604020202020204" pitchFamily="34" charset="0"/>
                <a:ea typeface="Calibri" panose="020F0502020204030204" pitchFamily="34" charset="0"/>
                <a:cs typeface="Arial" panose="020B0604020202020204" pitchFamily="34" charset="0"/>
              </a:rPr>
              <a:t>"USER"</a:t>
            </a: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 </a:t>
            </a:r>
            <a:r>
              <a:rPr lang="en-US" altLang="en-US" sz="1800" dirty="0">
                <a:solidFill>
                  <a:srgbClr val="6A8759"/>
                </a:solidFill>
                <a:latin typeface="Arial" panose="020B0604020202020204" pitchFamily="34" charset="0"/>
                <a:ea typeface="Calibri" panose="020F0502020204030204" pitchFamily="34" charset="0"/>
                <a:cs typeface="Arial" panose="020B0604020202020204" pitchFamily="34" charset="0"/>
              </a:rPr>
              <a:t>"ADMIN"</a:t>
            </a:r>
            <a:r>
              <a:rPr lang="en-US" altLang="en-US" sz="1800" dirty="0">
                <a:latin typeface="Arial" panose="020B0604020202020204" pitchFamily="34" charset="0"/>
                <a:ea typeface="Calibri" panose="020F0502020204030204" pitchFamily="34" charset="0"/>
                <a:cs typeface="Arial" panose="020B0604020202020204" pitchFamily="34" charset="0"/>
              </a:rPr>
              <a:t>)</a:t>
            </a: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a:t>
            </a:r>
            <a:b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b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    </a:t>
            </a:r>
            <a:r>
              <a:rPr lang="en-US" altLang="en-US" sz="1800" dirty="0">
                <a:latin typeface="Arial" panose="020B0604020202020204" pitchFamily="34" charset="0"/>
                <a:ea typeface="Calibri" panose="020F0502020204030204" pitchFamily="34" charset="0"/>
                <a:cs typeface="Arial" panose="020B0604020202020204" pitchFamily="34" charset="0"/>
              </a:rPr>
              <a:t>}</a:t>
            </a:r>
            <a:br>
              <a:rPr lang="en-US" altLang="en-US" sz="1800" dirty="0">
                <a:latin typeface="Arial" panose="020B0604020202020204" pitchFamily="34" charset="0"/>
                <a:ea typeface="Calibri" panose="020F0502020204030204" pitchFamily="34" charset="0"/>
                <a:cs typeface="Arial" panose="020B0604020202020204" pitchFamily="34" charset="0"/>
              </a:rPr>
            </a:br>
            <a:r>
              <a:rPr lang="en-US" altLang="en-US" sz="1800" dirty="0">
                <a:latin typeface="Arial" panose="020B0604020202020204" pitchFamily="34" charset="0"/>
                <a:ea typeface="Calibri" panose="020F0502020204030204" pitchFamily="34" charset="0"/>
                <a:cs typeface="Arial" panose="020B0604020202020204" pitchFamily="34" charset="0"/>
              </a:rPr>
              <a:t>    </a:t>
            </a:r>
            <a:r>
              <a:rPr lang="en-US" altLang="en-US" sz="1800" dirty="0">
                <a:solidFill>
                  <a:srgbClr val="BBB529"/>
                </a:solidFill>
                <a:latin typeface="Arial" panose="020B0604020202020204" pitchFamily="34" charset="0"/>
                <a:ea typeface="Calibri" panose="020F0502020204030204" pitchFamily="34" charset="0"/>
                <a:cs typeface="Arial" panose="020B0604020202020204" pitchFamily="34" charset="0"/>
              </a:rPr>
              <a:t>@Bean</a:t>
            </a:r>
            <a:br>
              <a:rPr lang="en-US" altLang="en-US" sz="1800" dirty="0">
                <a:solidFill>
                  <a:srgbClr val="BBB529"/>
                </a:solidFill>
                <a:latin typeface="Arial" panose="020B0604020202020204" pitchFamily="34" charset="0"/>
                <a:ea typeface="Calibri" panose="020F0502020204030204" pitchFamily="34" charset="0"/>
                <a:cs typeface="Arial" panose="020B0604020202020204" pitchFamily="34" charset="0"/>
              </a:rPr>
            </a:br>
            <a:r>
              <a:rPr lang="en-US" altLang="en-US" sz="1800" dirty="0">
                <a:solidFill>
                  <a:srgbClr val="BBB529"/>
                </a:solidFill>
                <a:latin typeface="Arial" panose="020B0604020202020204" pitchFamily="34" charset="0"/>
                <a:ea typeface="Calibri" panose="020F0502020204030204" pitchFamily="34" charset="0"/>
                <a:cs typeface="Arial" panose="020B0604020202020204" pitchFamily="34" charset="0"/>
              </a:rPr>
              <a:t>    </a:t>
            </a: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public </a:t>
            </a:r>
            <a:r>
              <a:rPr lang="en-US" altLang="en-US" sz="1800" dirty="0" err="1">
                <a:latin typeface="Arial" panose="020B0604020202020204" pitchFamily="34" charset="0"/>
                <a:ea typeface="Calibri" panose="020F0502020204030204" pitchFamily="34" charset="0"/>
                <a:cs typeface="Arial" panose="020B0604020202020204" pitchFamily="34" charset="0"/>
              </a:rPr>
              <a:t>PasswordEncoder</a:t>
            </a:r>
            <a:r>
              <a:rPr lang="en-US" altLang="en-US" sz="1800" dirty="0">
                <a:latin typeface="Arial" panose="020B0604020202020204" pitchFamily="34" charset="0"/>
                <a:ea typeface="Calibri" panose="020F0502020204030204" pitchFamily="34" charset="0"/>
                <a:cs typeface="Arial" panose="020B0604020202020204" pitchFamily="34" charset="0"/>
              </a:rPr>
              <a:t> </a:t>
            </a:r>
            <a:r>
              <a:rPr lang="en-US" altLang="en-US" sz="1800" dirty="0">
                <a:solidFill>
                  <a:srgbClr val="FFC66D"/>
                </a:solidFill>
                <a:latin typeface="Arial" panose="020B0604020202020204" pitchFamily="34" charset="0"/>
                <a:ea typeface="Calibri" panose="020F0502020204030204" pitchFamily="34" charset="0"/>
                <a:cs typeface="Arial" panose="020B0604020202020204" pitchFamily="34" charset="0"/>
              </a:rPr>
              <a:t>encoder</a:t>
            </a:r>
            <a:r>
              <a:rPr lang="en-US" altLang="en-US" sz="1800" dirty="0">
                <a:latin typeface="Arial" panose="020B0604020202020204" pitchFamily="34" charset="0"/>
                <a:ea typeface="Calibri" panose="020F0502020204030204" pitchFamily="34" charset="0"/>
                <a:cs typeface="Arial" panose="020B0604020202020204" pitchFamily="34" charset="0"/>
              </a:rPr>
              <a:t>()</a:t>
            </a:r>
            <a:br>
              <a:rPr lang="en-US" altLang="en-US" sz="1800" dirty="0">
                <a:latin typeface="Arial" panose="020B0604020202020204" pitchFamily="34" charset="0"/>
                <a:ea typeface="Calibri" panose="020F0502020204030204" pitchFamily="34" charset="0"/>
                <a:cs typeface="Arial" panose="020B0604020202020204" pitchFamily="34" charset="0"/>
              </a:rPr>
            </a:br>
            <a:r>
              <a:rPr lang="en-US" altLang="en-US" sz="1800" dirty="0">
                <a:latin typeface="Arial" panose="020B0604020202020204" pitchFamily="34" charset="0"/>
                <a:ea typeface="Calibri" panose="020F0502020204030204" pitchFamily="34" charset="0"/>
                <a:cs typeface="Arial" panose="020B0604020202020204" pitchFamily="34" charset="0"/>
              </a:rPr>
              <a:t>    {</a:t>
            </a:r>
            <a:b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b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       </a:t>
            </a:r>
            <a:r>
              <a:rPr lang="en-US" altLang="en-US" sz="1800" dirty="0">
                <a:solidFill>
                  <a:srgbClr val="808080"/>
                </a:solidFill>
                <a:latin typeface="Arial" panose="020B0604020202020204" pitchFamily="34" charset="0"/>
                <a:ea typeface="Calibri" panose="020F0502020204030204" pitchFamily="34" charset="0"/>
                <a:cs typeface="Arial" panose="020B0604020202020204" pitchFamily="34" charset="0"/>
              </a:rPr>
              <a:t>// return </a:t>
            </a:r>
            <a:r>
              <a:rPr lang="en-US" altLang="en-US" sz="1800" dirty="0" err="1">
                <a:solidFill>
                  <a:srgbClr val="808080"/>
                </a:solidFill>
                <a:latin typeface="Arial" panose="020B0604020202020204" pitchFamily="34" charset="0"/>
                <a:ea typeface="Calibri" panose="020F0502020204030204" pitchFamily="34" charset="0"/>
                <a:cs typeface="Arial" panose="020B0604020202020204" pitchFamily="34" charset="0"/>
              </a:rPr>
              <a:t>NoOpPasswordEncoder.getInstance</a:t>
            </a:r>
            <a:r>
              <a:rPr lang="en-US" altLang="en-US" sz="1800" dirty="0">
                <a:solidFill>
                  <a:srgbClr val="808080"/>
                </a:solidFill>
                <a:latin typeface="Arial" panose="020B0604020202020204" pitchFamily="34" charset="0"/>
                <a:ea typeface="Calibri" panose="020F0502020204030204" pitchFamily="34" charset="0"/>
                <a:cs typeface="Arial" panose="020B0604020202020204" pitchFamily="34" charset="0"/>
              </a:rPr>
              <a:t>();// {</a:t>
            </a:r>
            <a:r>
              <a:rPr lang="en-US" altLang="en-US" sz="1800" dirty="0" err="1">
                <a:solidFill>
                  <a:srgbClr val="808080"/>
                </a:solidFill>
                <a:latin typeface="Arial" panose="020B0604020202020204" pitchFamily="34" charset="0"/>
                <a:ea typeface="Calibri" panose="020F0502020204030204" pitchFamily="34" charset="0"/>
                <a:cs typeface="Arial" panose="020B0604020202020204" pitchFamily="34" charset="0"/>
              </a:rPr>
              <a:t>noop</a:t>
            </a:r>
            <a:r>
              <a:rPr lang="en-US" altLang="en-US" sz="1800" dirty="0">
                <a:solidFill>
                  <a:srgbClr val="808080"/>
                </a:solidFill>
                <a:latin typeface="Arial" panose="020B0604020202020204" pitchFamily="34" charset="0"/>
                <a:ea typeface="Calibri" panose="020F0502020204030204" pitchFamily="34" charset="0"/>
                <a:cs typeface="Arial" panose="020B0604020202020204" pitchFamily="34" charset="0"/>
              </a:rPr>
              <a:t>}</a:t>
            </a:r>
            <a:br>
              <a:rPr lang="en-US" altLang="en-US" sz="1800" dirty="0">
                <a:solidFill>
                  <a:srgbClr val="808080"/>
                </a:solidFill>
                <a:latin typeface="Arial" panose="020B0604020202020204" pitchFamily="34" charset="0"/>
                <a:ea typeface="Calibri" panose="020F0502020204030204" pitchFamily="34" charset="0"/>
                <a:cs typeface="Arial" panose="020B0604020202020204" pitchFamily="34" charset="0"/>
              </a:rPr>
            </a:br>
            <a:r>
              <a:rPr lang="en-US" altLang="en-US" sz="1800" dirty="0">
                <a:solidFill>
                  <a:srgbClr val="808080"/>
                </a:solidFill>
                <a:latin typeface="Arial" panose="020B0604020202020204" pitchFamily="34" charset="0"/>
                <a:ea typeface="Calibri" panose="020F0502020204030204" pitchFamily="34" charset="0"/>
                <a:cs typeface="Arial" panose="020B0604020202020204" pitchFamily="34" charset="0"/>
              </a:rPr>
              <a:t>        </a:t>
            </a: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return new </a:t>
            </a:r>
            <a:r>
              <a:rPr lang="en-US" altLang="en-US" sz="1800" dirty="0" err="1">
                <a:latin typeface="Arial" panose="020B0604020202020204" pitchFamily="34" charset="0"/>
                <a:ea typeface="Calibri" panose="020F0502020204030204" pitchFamily="34" charset="0"/>
                <a:cs typeface="Arial" panose="020B0604020202020204" pitchFamily="34" charset="0"/>
              </a:rPr>
              <a:t>BCryptPasswordEncoder</a:t>
            </a:r>
            <a:r>
              <a:rPr lang="en-US" altLang="en-US" sz="1800" dirty="0">
                <a:latin typeface="Arial" panose="020B0604020202020204" pitchFamily="34" charset="0"/>
                <a:ea typeface="Calibri" panose="020F0502020204030204" pitchFamily="34" charset="0"/>
                <a:cs typeface="Arial" panose="020B0604020202020204" pitchFamily="34" charset="0"/>
              </a:rPr>
              <a:t>()</a:t>
            </a: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a:t>
            </a:r>
            <a:b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br>
            <a:r>
              <a:rPr lang="en-US" altLang="en-US" sz="1800" dirty="0">
                <a:solidFill>
                  <a:srgbClr val="CC7832"/>
                </a:solidFill>
                <a:latin typeface="Arial" panose="020B0604020202020204" pitchFamily="34" charset="0"/>
                <a:ea typeface="Calibri" panose="020F0502020204030204" pitchFamily="34" charset="0"/>
                <a:cs typeface="Arial" panose="020B0604020202020204" pitchFamily="34" charset="0"/>
              </a:rPr>
              <a:t>    </a:t>
            </a:r>
            <a:r>
              <a:rPr lang="en-US" altLang="en-US" sz="1800" dirty="0">
                <a:latin typeface="Arial" panose="020B0604020202020204" pitchFamily="34" charset="0"/>
                <a:ea typeface="Calibri" panose="020F0502020204030204" pitchFamily="34" charset="0"/>
                <a:cs typeface="Arial" panose="020B0604020202020204" pitchFamily="34" charset="0"/>
              </a:rPr>
              <a:t>}</a:t>
            </a:r>
            <a:br>
              <a:rPr lang="en-US" altLang="en-US" sz="1800" dirty="0">
                <a:latin typeface="Arial" panose="020B0604020202020204" pitchFamily="34" charset="0"/>
                <a:ea typeface="Calibri" panose="020F0502020204030204" pitchFamily="34" charset="0"/>
                <a:cs typeface="Arial" panose="020B0604020202020204" pitchFamily="34" charset="0"/>
              </a:rPr>
            </a:br>
            <a:r>
              <a:rPr lang="en-US" altLang="en-US" sz="1800" dirty="0">
                <a:latin typeface="Arial" panose="020B0604020202020204" pitchFamily="34" charset="0"/>
                <a:ea typeface="Calibri" panose="020F0502020204030204" pitchFamily="34" charset="0"/>
                <a:cs typeface="Arial" panose="020B0604020202020204" pitchFamily="34" charset="0"/>
              </a:rPr>
              <a:t>}</a:t>
            </a:r>
            <a:br>
              <a:rPr lang="en-US" altLang="en-US" sz="1800" dirty="0">
                <a:latin typeface="Arial" panose="020B0604020202020204" pitchFamily="34" charset="0"/>
                <a:ea typeface="Calibri" panose="020F0502020204030204" pitchFamily="34" charset="0"/>
                <a:cs typeface="Arial" panose="020B0604020202020204" pitchFamily="34" charset="0"/>
              </a:rPr>
            </a:br>
            <a:endParaRPr lang="en-US" altLang="en-US" sz="18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39848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ROLE NAME PREFIX</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697244" y="998620"/>
            <a:ext cx="8543009" cy="58593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r>
              <a:rPr lang="en-US" altLang="en-US" sz="1800" dirty="0"/>
              <a:t>The Spring Security framework differentiates two terms:</a:t>
            </a:r>
          </a:p>
          <a:p>
            <a:pPr marL="809625" lvl="2" indent="-352425"/>
            <a:r>
              <a:rPr lang="en-US" altLang="en-US" sz="1800" dirty="0"/>
              <a:t>Authority represents an individual permission.</a:t>
            </a:r>
          </a:p>
          <a:p>
            <a:pPr marL="809625" lvl="2" indent="-352425"/>
            <a:r>
              <a:rPr lang="en-US" altLang="en-US" sz="1800" dirty="0"/>
              <a:t>Role represents a group of permissions.</a:t>
            </a:r>
          </a:p>
          <a:p>
            <a:pPr marL="352425" indent="-352425"/>
            <a:r>
              <a:rPr lang="en-US" altLang="en-US" sz="1800" dirty="0"/>
              <a:t>Both can be represented with a single interface called </a:t>
            </a:r>
            <a:r>
              <a:rPr lang="en-US" altLang="en-US" sz="1800" dirty="0" err="1"/>
              <a:t>GrantedAuthority</a:t>
            </a:r>
            <a:r>
              <a:rPr lang="en-US" altLang="en-US" sz="1800" dirty="0"/>
              <a:t> and later checked with Spring Expression Language inside the Spring Security annotations as follows:</a:t>
            </a:r>
          </a:p>
          <a:p>
            <a:pPr marL="352425" indent="-352425"/>
            <a:r>
              <a:rPr lang="en-US" altLang="en-US" sz="1800" dirty="0"/>
              <a:t>Authority: @</a:t>
            </a:r>
            <a:r>
              <a:rPr lang="en-US" altLang="en-US" sz="1800" dirty="0" err="1"/>
              <a:t>PreAuthorize</a:t>
            </a:r>
            <a:r>
              <a:rPr lang="en-US" altLang="en-US" sz="1800" dirty="0"/>
              <a:t>(“</a:t>
            </a:r>
            <a:r>
              <a:rPr lang="en-US" altLang="en-US" sz="1800" dirty="0" err="1"/>
              <a:t>hasAuthority</a:t>
            </a:r>
            <a:r>
              <a:rPr lang="en-US" altLang="en-US" sz="1800" dirty="0"/>
              <a:t>(‘EDIT_BOOK’)”)</a:t>
            </a:r>
          </a:p>
          <a:p>
            <a:pPr marL="352425" indent="-352425"/>
            <a:r>
              <a:rPr lang="en-US" altLang="en-US" sz="1800" dirty="0"/>
              <a:t>Role: @</a:t>
            </a:r>
            <a:r>
              <a:rPr lang="en-US" altLang="en-US" sz="1800" dirty="0" err="1"/>
              <a:t>PreAuthorize</a:t>
            </a:r>
            <a:r>
              <a:rPr lang="en-US" altLang="en-US" sz="1800" dirty="0"/>
              <a:t>(“</a:t>
            </a:r>
            <a:r>
              <a:rPr lang="en-US" altLang="en-US" sz="1800" dirty="0" err="1"/>
              <a:t>hasRole</a:t>
            </a:r>
            <a:r>
              <a:rPr lang="en-US" altLang="en-US" sz="1800" dirty="0"/>
              <a:t>(‘BOOK_ADMIN’)”)</a:t>
            </a:r>
          </a:p>
          <a:p>
            <a:pPr marL="352425" indent="-352425"/>
            <a:r>
              <a:rPr lang="en-US" altLang="en-US" sz="1800" dirty="0"/>
              <a:t>To make the difference between these two terms more explicit, the Spring Security framework adds a ROLE_ prefix to the role name by default. So, instead of checking for a role named BOOK_ADMIN, it will check for ROLE_BOOK_ADMIN.</a:t>
            </a:r>
          </a:p>
          <a:p>
            <a:pPr marL="352425" indent="-352425"/>
            <a:r>
              <a:rPr lang="en-US" altLang="en-US" sz="1800" dirty="0"/>
              <a:t>It can be disabled inside the Spring Security configuration as follows:</a:t>
            </a:r>
            <a:br>
              <a:rPr lang="en-US" altLang="en-US" sz="1800" dirty="0"/>
            </a:br>
            <a:r>
              <a:rPr lang="en-US" altLang="en-US" sz="1800" dirty="0"/>
              <a:t>@</a:t>
            </a:r>
            <a:r>
              <a:rPr lang="en-US" altLang="en-US" sz="1800" dirty="0" err="1"/>
              <a:t>EnableWebSecurity</a:t>
            </a:r>
            <a:r>
              <a:rPr lang="en-US" altLang="en-US" sz="1800" dirty="0"/>
              <a:t> </a:t>
            </a:r>
            <a:br>
              <a:rPr lang="en-US" altLang="en-US" sz="1800" dirty="0"/>
            </a:br>
            <a:r>
              <a:rPr lang="en-US" altLang="en-US" sz="1800" dirty="0"/>
              <a:t>public class </a:t>
            </a:r>
            <a:r>
              <a:rPr lang="en-US" altLang="en-US" sz="1800" dirty="0" err="1"/>
              <a:t>SecurityConfig</a:t>
            </a:r>
            <a:r>
              <a:rPr lang="en-US" altLang="en-US" sz="1800" dirty="0"/>
              <a:t> extends </a:t>
            </a:r>
            <a:r>
              <a:rPr lang="en-US" altLang="en-US" sz="1800" dirty="0" err="1"/>
              <a:t>WebSecurityConfigurerAdapter</a:t>
            </a:r>
            <a:r>
              <a:rPr lang="en-US" altLang="en-US" sz="1800" dirty="0"/>
              <a:t> { </a:t>
            </a:r>
            <a:br>
              <a:rPr lang="en-US" altLang="en-US" sz="1800" dirty="0"/>
            </a:br>
            <a:r>
              <a:rPr lang="en-US" altLang="en-US" sz="1800" dirty="0"/>
              <a:t>// Details omitted for brevity </a:t>
            </a:r>
            <a:br>
              <a:rPr lang="en-US" altLang="en-US" sz="1800" dirty="0"/>
            </a:br>
            <a:r>
              <a:rPr lang="en-US" altLang="en-US" sz="1800" dirty="0"/>
              <a:t>@Bean </a:t>
            </a:r>
            <a:r>
              <a:rPr lang="en-US" altLang="en-US" sz="1800" dirty="0" err="1"/>
              <a:t>GrantedAuthorityDefaults</a:t>
            </a:r>
            <a:r>
              <a:rPr lang="en-US" altLang="en-US" sz="1800" dirty="0"/>
              <a:t> </a:t>
            </a:r>
            <a:r>
              <a:rPr lang="en-US" altLang="en-US" sz="1800" dirty="0" err="1"/>
              <a:t>grantedAuthorityDefaults</a:t>
            </a:r>
            <a:r>
              <a:rPr lang="en-US" altLang="en-US" sz="1800" dirty="0"/>
              <a:t>() { </a:t>
            </a:r>
            <a:br>
              <a:rPr lang="en-US" altLang="en-US" sz="1800" dirty="0"/>
            </a:br>
            <a:r>
              <a:rPr lang="en-US" altLang="en-US" sz="1800" dirty="0"/>
              <a:t>return new </a:t>
            </a:r>
            <a:r>
              <a:rPr lang="en-US" altLang="en-US" sz="1800" dirty="0" err="1"/>
              <a:t>GrantedAuthorityDefaults</a:t>
            </a:r>
            <a:r>
              <a:rPr lang="en-US" altLang="en-US" sz="1800" dirty="0"/>
              <a:t>(""); </a:t>
            </a:r>
            <a:br>
              <a:rPr lang="en-US" altLang="en-US" sz="1800" dirty="0"/>
            </a:br>
            <a:r>
              <a:rPr lang="en-US" altLang="en-US" sz="1800" dirty="0"/>
              <a:t>} }</a:t>
            </a:r>
          </a:p>
        </p:txBody>
      </p:sp>
    </p:spTree>
    <p:extLst>
      <p:ext uri="{BB962C8B-B14F-4D97-AF65-F5344CB8AC3E}">
        <p14:creationId xmlns:p14="http://schemas.microsoft.com/office/powerpoint/2010/main" val="2028820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TERMINOLOGY</a:t>
            </a:r>
          </a:p>
        </p:txBody>
      </p:sp>
      <p:grpSp>
        <p:nvGrpSpPr>
          <p:cNvPr id="40" name="Group 39">
            <a:extLst>
              <a:ext uri="{FF2B5EF4-FFF2-40B4-BE49-F238E27FC236}">
                <a16:creationId xmlns:a16="http://schemas.microsoft.com/office/drawing/2014/main" id="{CAF52A22-E7F9-4FF3-A780-86C2B7C97046}"/>
              </a:ext>
            </a:extLst>
          </p:cNvPr>
          <p:cNvGrpSpPr/>
          <p:nvPr/>
        </p:nvGrpSpPr>
        <p:grpSpPr>
          <a:xfrm>
            <a:off x="264480" y="1327121"/>
            <a:ext cx="5759537" cy="2482879"/>
            <a:chOff x="620593" y="1312607"/>
            <a:chExt cx="3896927" cy="4708826"/>
          </a:xfrm>
        </p:grpSpPr>
        <p:grpSp>
          <p:nvGrpSpPr>
            <p:cNvPr id="41" name="Group 40">
              <a:extLst>
                <a:ext uri="{FF2B5EF4-FFF2-40B4-BE49-F238E27FC236}">
                  <a16:creationId xmlns:a16="http://schemas.microsoft.com/office/drawing/2014/main" id="{BF72D220-A89C-4200-B4E3-9735C045681A}"/>
                </a:ext>
              </a:extLst>
            </p:cNvPr>
            <p:cNvGrpSpPr/>
            <p:nvPr/>
          </p:nvGrpSpPr>
          <p:grpSpPr>
            <a:xfrm>
              <a:off x="620593" y="1312607"/>
              <a:ext cx="3896927" cy="4708826"/>
              <a:chOff x="843576" y="1589739"/>
              <a:chExt cx="2823222" cy="3411422"/>
            </a:xfrm>
          </p:grpSpPr>
          <p:sp>
            <p:nvSpPr>
              <p:cNvPr id="45" name="Round Same Side Corner Rectangle 54">
                <a:extLst>
                  <a:ext uri="{FF2B5EF4-FFF2-40B4-BE49-F238E27FC236}">
                    <a16:creationId xmlns:a16="http://schemas.microsoft.com/office/drawing/2014/main" id="{EFE7AFE9-3846-4119-A111-7BBB4A4BC730}"/>
                  </a:ext>
                </a:extLst>
              </p:cNvPr>
              <p:cNvSpPr/>
              <p:nvPr/>
            </p:nvSpPr>
            <p:spPr>
              <a:xfrm rot="10800000">
                <a:off x="843576" y="1817269"/>
                <a:ext cx="2823221" cy="3086149"/>
              </a:xfrm>
              <a:prstGeom prst="round2SameRect">
                <a:avLst>
                  <a:gd name="adj1" fmla="val 5061"/>
                  <a:gd name="adj2" fmla="val 0"/>
                </a:avLst>
              </a:prstGeom>
              <a:gradFill rotWithShape="1">
                <a:gsLst>
                  <a:gs pos="100000">
                    <a:srgbClr val="4D4E5C">
                      <a:lumMod val="20000"/>
                      <a:lumOff val="80000"/>
                    </a:srgbClr>
                  </a:gs>
                  <a:gs pos="0">
                    <a:srgbClr val="FFFFFF"/>
                  </a:gs>
                </a:gsLst>
                <a:lin ang="16200000" scaled="0"/>
              </a:gradFill>
              <a:ln w="9525" cap="flat" cmpd="sng" algn="ctr">
                <a:solidFill>
                  <a:srgbClr val="AAABB8">
                    <a:lumMod val="40000"/>
                    <a:lumOff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nvGrpSpPr>
              <p:cNvPr id="46" name="Group 45">
                <a:extLst>
                  <a:ext uri="{FF2B5EF4-FFF2-40B4-BE49-F238E27FC236}">
                    <a16:creationId xmlns:a16="http://schemas.microsoft.com/office/drawing/2014/main" id="{650B6C9C-9BBD-4ECD-9E8B-8314349F3DF0}"/>
                  </a:ext>
                </a:extLst>
              </p:cNvPr>
              <p:cNvGrpSpPr/>
              <p:nvPr/>
            </p:nvGrpSpPr>
            <p:grpSpPr>
              <a:xfrm>
                <a:off x="843577" y="1589739"/>
                <a:ext cx="2823221" cy="798548"/>
                <a:chOff x="281919" y="1293240"/>
                <a:chExt cx="1555890" cy="809880"/>
              </a:xfrm>
            </p:grpSpPr>
            <p:sp>
              <p:nvSpPr>
                <p:cNvPr id="48" name="Isosceles Triangle 47">
                  <a:extLst>
                    <a:ext uri="{FF2B5EF4-FFF2-40B4-BE49-F238E27FC236}">
                      <a16:creationId xmlns:a16="http://schemas.microsoft.com/office/drawing/2014/main" id="{213610FE-03B4-4CD8-9FF6-51BDEFDF02E1}"/>
                    </a:ext>
                  </a:extLst>
                </p:cNvPr>
                <p:cNvSpPr/>
                <p:nvPr/>
              </p:nvSpPr>
              <p:spPr>
                <a:xfrm>
                  <a:off x="1600179" y="1293240"/>
                  <a:ext cx="237630" cy="230760"/>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49" name="Isosceles Triangle 48">
                  <a:extLst>
                    <a:ext uri="{FF2B5EF4-FFF2-40B4-BE49-F238E27FC236}">
                      <a16:creationId xmlns:a16="http://schemas.microsoft.com/office/drawing/2014/main" id="{995C51DA-6EC5-4479-BA7C-10C03F808056}"/>
                    </a:ext>
                  </a:extLst>
                </p:cNvPr>
                <p:cNvSpPr/>
                <p:nvPr/>
              </p:nvSpPr>
              <p:spPr>
                <a:xfrm>
                  <a:off x="281919" y="1293240"/>
                  <a:ext cx="237630" cy="230760"/>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50" name="Trapezoid 49">
                  <a:extLst>
                    <a:ext uri="{FF2B5EF4-FFF2-40B4-BE49-F238E27FC236}">
                      <a16:creationId xmlns:a16="http://schemas.microsoft.com/office/drawing/2014/main" id="{69EE8250-3BF9-4B76-AB4B-0BC5AB6788DD}"/>
                    </a:ext>
                  </a:extLst>
                </p:cNvPr>
                <p:cNvSpPr/>
                <p:nvPr/>
              </p:nvSpPr>
              <p:spPr>
                <a:xfrm rot="10800000">
                  <a:off x="396241" y="1295400"/>
                  <a:ext cx="1318260" cy="807720"/>
                </a:xfrm>
                <a:prstGeom prst="trapezoid">
                  <a:avLst/>
                </a:prstGeom>
                <a:solidFill>
                  <a:srgbClr val="652D9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grpSp>
          <p:pic>
            <p:nvPicPr>
              <p:cNvPr id="47" name="Picture 46">
                <a:extLst>
                  <a:ext uri="{FF2B5EF4-FFF2-40B4-BE49-F238E27FC236}">
                    <a16:creationId xmlns:a16="http://schemas.microsoft.com/office/drawing/2014/main" id="{D8A82486-5CED-4230-A874-ABD96F3FA1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9653" y="4910555"/>
                <a:ext cx="2640589" cy="90606"/>
              </a:xfrm>
              <a:prstGeom prst="rect">
                <a:avLst/>
              </a:prstGeom>
            </p:spPr>
          </p:pic>
        </p:grpSp>
        <p:sp>
          <p:nvSpPr>
            <p:cNvPr id="42" name="TextBox 41">
              <a:extLst>
                <a:ext uri="{FF2B5EF4-FFF2-40B4-BE49-F238E27FC236}">
                  <a16:creationId xmlns:a16="http://schemas.microsoft.com/office/drawing/2014/main" id="{822C9D73-D6DA-4A0F-A667-7739BFB3064A}"/>
                </a:ext>
              </a:extLst>
            </p:cNvPr>
            <p:cNvSpPr txBox="1"/>
            <p:nvPr/>
          </p:nvSpPr>
          <p:spPr>
            <a:xfrm>
              <a:off x="686542" y="2633208"/>
              <a:ext cx="3783012" cy="2801780"/>
            </a:xfrm>
            <a:prstGeom prst="rect">
              <a:avLst/>
            </a:prstGeom>
            <a:noFill/>
          </p:spPr>
          <p:txBody>
            <a:bodyPr wrap="square">
              <a:spAutoFit/>
            </a:bodyPr>
            <a:lstStyle/>
            <a:p>
              <a:r>
                <a:rPr lang="en-IN" dirty="0">
                  <a:latin typeface="Arial" panose="020B0604020202020204" pitchFamily="34" charset="0"/>
                  <a:ea typeface="Calibri" panose="020F0502020204030204" pitchFamily="34" charset="0"/>
                  <a:cs typeface="Arial" panose="020B0604020202020204" pitchFamily="34" charset="0"/>
                </a:rPr>
                <a:t>Authentication refers to the process of verifying the identity of a user, based on provided credentials. A common example is entering a username and a password when you log in to a website. You can think of it as an answer to the question Who are you?  </a:t>
              </a:r>
              <a:endParaRPr lang="en-IN"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AFC6B6C4-33EB-4AF7-9918-5986B2D373BB}"/>
                </a:ext>
              </a:extLst>
            </p:cNvPr>
            <p:cNvSpPr txBox="1"/>
            <p:nvPr/>
          </p:nvSpPr>
          <p:spPr>
            <a:xfrm>
              <a:off x="1460604" y="1449700"/>
              <a:ext cx="2216905" cy="622008"/>
            </a:xfrm>
            <a:prstGeom prst="rect">
              <a:avLst/>
            </a:prstGeom>
            <a:noFill/>
          </p:spPr>
          <p:txBody>
            <a:bodyPr wrap="square">
              <a:spAutoFit/>
            </a:bodyPr>
            <a:lstStyle/>
            <a:p>
              <a:pPr algn="ctr"/>
              <a:r>
                <a:rPr lang="en-US" sz="2000" b="1" dirty="0">
                  <a:solidFill>
                    <a:schemeClr val="bg1"/>
                  </a:solidFill>
                  <a:latin typeface="Arial" panose="020B0604020202020204" pitchFamily="34" charset="0"/>
                  <a:ea typeface="Calibri" panose="020F0502020204030204" pitchFamily="34" charset="0"/>
                  <a:cs typeface="Arial" panose="020B0604020202020204" pitchFamily="34" charset="0"/>
                </a:rPr>
                <a:t>Authentication</a:t>
              </a:r>
              <a:endParaRPr lang="en-US" sz="20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grpSp>
        <p:nvGrpSpPr>
          <p:cNvPr id="51" name="Group 50">
            <a:extLst>
              <a:ext uri="{FF2B5EF4-FFF2-40B4-BE49-F238E27FC236}">
                <a16:creationId xmlns:a16="http://schemas.microsoft.com/office/drawing/2014/main" id="{CAF52A22-E7F9-4FF3-A780-86C2B7C97046}"/>
              </a:ext>
            </a:extLst>
          </p:cNvPr>
          <p:cNvGrpSpPr/>
          <p:nvPr/>
        </p:nvGrpSpPr>
        <p:grpSpPr>
          <a:xfrm>
            <a:off x="6151932" y="1327121"/>
            <a:ext cx="5759537" cy="2482879"/>
            <a:chOff x="620593" y="1312607"/>
            <a:chExt cx="3896927" cy="4708826"/>
          </a:xfrm>
        </p:grpSpPr>
        <p:grpSp>
          <p:nvGrpSpPr>
            <p:cNvPr id="52" name="Group 51">
              <a:extLst>
                <a:ext uri="{FF2B5EF4-FFF2-40B4-BE49-F238E27FC236}">
                  <a16:creationId xmlns:a16="http://schemas.microsoft.com/office/drawing/2014/main" id="{BF72D220-A89C-4200-B4E3-9735C045681A}"/>
                </a:ext>
              </a:extLst>
            </p:cNvPr>
            <p:cNvGrpSpPr/>
            <p:nvPr/>
          </p:nvGrpSpPr>
          <p:grpSpPr>
            <a:xfrm>
              <a:off x="620593" y="1312607"/>
              <a:ext cx="3896927" cy="4708826"/>
              <a:chOff x="843576" y="1589739"/>
              <a:chExt cx="2823222" cy="3411422"/>
            </a:xfrm>
          </p:grpSpPr>
          <p:sp>
            <p:nvSpPr>
              <p:cNvPr id="55" name="Round Same Side Corner Rectangle 54">
                <a:extLst>
                  <a:ext uri="{FF2B5EF4-FFF2-40B4-BE49-F238E27FC236}">
                    <a16:creationId xmlns:a16="http://schemas.microsoft.com/office/drawing/2014/main" id="{EFE7AFE9-3846-4119-A111-7BBB4A4BC730}"/>
                  </a:ext>
                </a:extLst>
              </p:cNvPr>
              <p:cNvSpPr/>
              <p:nvPr/>
            </p:nvSpPr>
            <p:spPr>
              <a:xfrm rot="10800000">
                <a:off x="843576" y="1817269"/>
                <a:ext cx="2823221" cy="3086149"/>
              </a:xfrm>
              <a:prstGeom prst="round2SameRect">
                <a:avLst>
                  <a:gd name="adj1" fmla="val 5061"/>
                  <a:gd name="adj2" fmla="val 0"/>
                </a:avLst>
              </a:prstGeom>
              <a:gradFill rotWithShape="1">
                <a:gsLst>
                  <a:gs pos="100000">
                    <a:srgbClr val="4D4E5C">
                      <a:lumMod val="20000"/>
                      <a:lumOff val="80000"/>
                    </a:srgbClr>
                  </a:gs>
                  <a:gs pos="0">
                    <a:srgbClr val="FFFFFF"/>
                  </a:gs>
                </a:gsLst>
                <a:lin ang="16200000" scaled="0"/>
              </a:gradFill>
              <a:ln w="9525" cap="flat" cmpd="sng" algn="ctr">
                <a:solidFill>
                  <a:srgbClr val="AAABB8">
                    <a:lumMod val="40000"/>
                    <a:lumOff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nvGrpSpPr>
              <p:cNvPr id="56" name="Group 55">
                <a:extLst>
                  <a:ext uri="{FF2B5EF4-FFF2-40B4-BE49-F238E27FC236}">
                    <a16:creationId xmlns:a16="http://schemas.microsoft.com/office/drawing/2014/main" id="{650B6C9C-9BBD-4ECD-9E8B-8314349F3DF0}"/>
                  </a:ext>
                </a:extLst>
              </p:cNvPr>
              <p:cNvGrpSpPr/>
              <p:nvPr/>
            </p:nvGrpSpPr>
            <p:grpSpPr>
              <a:xfrm>
                <a:off x="843577" y="1589739"/>
                <a:ext cx="2823221" cy="798548"/>
                <a:chOff x="281919" y="1293240"/>
                <a:chExt cx="1555890" cy="809880"/>
              </a:xfrm>
            </p:grpSpPr>
            <p:sp>
              <p:nvSpPr>
                <p:cNvPr id="58" name="Isosceles Triangle 57">
                  <a:extLst>
                    <a:ext uri="{FF2B5EF4-FFF2-40B4-BE49-F238E27FC236}">
                      <a16:creationId xmlns:a16="http://schemas.microsoft.com/office/drawing/2014/main" id="{213610FE-03B4-4CD8-9FF6-51BDEFDF02E1}"/>
                    </a:ext>
                  </a:extLst>
                </p:cNvPr>
                <p:cNvSpPr/>
                <p:nvPr/>
              </p:nvSpPr>
              <p:spPr>
                <a:xfrm>
                  <a:off x="1600179" y="1293240"/>
                  <a:ext cx="237630" cy="230760"/>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59" name="Isosceles Triangle 58">
                  <a:extLst>
                    <a:ext uri="{FF2B5EF4-FFF2-40B4-BE49-F238E27FC236}">
                      <a16:creationId xmlns:a16="http://schemas.microsoft.com/office/drawing/2014/main" id="{995C51DA-6EC5-4479-BA7C-10C03F808056}"/>
                    </a:ext>
                  </a:extLst>
                </p:cNvPr>
                <p:cNvSpPr/>
                <p:nvPr/>
              </p:nvSpPr>
              <p:spPr>
                <a:xfrm>
                  <a:off x="281919" y="1293240"/>
                  <a:ext cx="237630" cy="230760"/>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0" name="Trapezoid 59">
                  <a:extLst>
                    <a:ext uri="{FF2B5EF4-FFF2-40B4-BE49-F238E27FC236}">
                      <a16:creationId xmlns:a16="http://schemas.microsoft.com/office/drawing/2014/main" id="{69EE8250-3BF9-4B76-AB4B-0BC5AB6788DD}"/>
                    </a:ext>
                  </a:extLst>
                </p:cNvPr>
                <p:cNvSpPr/>
                <p:nvPr/>
              </p:nvSpPr>
              <p:spPr>
                <a:xfrm rot="10800000">
                  <a:off x="396241" y="1295400"/>
                  <a:ext cx="1318260" cy="807720"/>
                </a:xfrm>
                <a:prstGeom prst="trapezoid">
                  <a:avLst/>
                </a:prstGeom>
                <a:solidFill>
                  <a:srgbClr val="652D9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grpSp>
          <p:pic>
            <p:nvPicPr>
              <p:cNvPr id="57" name="Picture 56">
                <a:extLst>
                  <a:ext uri="{FF2B5EF4-FFF2-40B4-BE49-F238E27FC236}">
                    <a16:creationId xmlns:a16="http://schemas.microsoft.com/office/drawing/2014/main" id="{D8A82486-5CED-4230-A874-ABD96F3FA1E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9653" y="4910555"/>
                <a:ext cx="2640589" cy="90606"/>
              </a:xfrm>
              <a:prstGeom prst="rect">
                <a:avLst/>
              </a:prstGeom>
            </p:spPr>
          </p:pic>
        </p:grpSp>
        <p:sp>
          <p:nvSpPr>
            <p:cNvPr id="53" name="TextBox 52">
              <a:extLst>
                <a:ext uri="{FF2B5EF4-FFF2-40B4-BE49-F238E27FC236}">
                  <a16:creationId xmlns:a16="http://schemas.microsoft.com/office/drawing/2014/main" id="{822C9D73-D6DA-4A0F-A667-7739BFB3064A}"/>
                </a:ext>
              </a:extLst>
            </p:cNvPr>
            <p:cNvSpPr txBox="1"/>
            <p:nvPr/>
          </p:nvSpPr>
          <p:spPr>
            <a:xfrm>
              <a:off x="686542" y="2633208"/>
              <a:ext cx="3783012" cy="2801780"/>
            </a:xfrm>
            <a:prstGeom prst="rect">
              <a:avLst/>
            </a:prstGeom>
            <a:noFill/>
          </p:spPr>
          <p:txBody>
            <a:bodyPr wrap="square">
              <a:spAutoFit/>
            </a:bodyPr>
            <a:lstStyle/>
            <a:p>
              <a:r>
                <a:rPr lang="en-IN" dirty="0">
                  <a:latin typeface="Arial" panose="020B0604020202020204" pitchFamily="34" charset="0"/>
                  <a:ea typeface="Calibri" panose="020F0502020204030204" pitchFamily="34" charset="0"/>
                  <a:cs typeface="Arial" panose="020B0604020202020204" pitchFamily="34" charset="0"/>
                </a:rPr>
                <a:t>Authorization refers to the process of determining if a user has proper permission to perform a particular action or read particular data, assuming that the user is successfully authenticated. You can think of it as an answer to the question Can a user do/read this?</a:t>
              </a:r>
            </a:p>
          </p:txBody>
        </p:sp>
        <p:sp>
          <p:nvSpPr>
            <p:cNvPr id="54" name="TextBox 53">
              <a:extLst>
                <a:ext uri="{FF2B5EF4-FFF2-40B4-BE49-F238E27FC236}">
                  <a16:creationId xmlns:a16="http://schemas.microsoft.com/office/drawing/2014/main" id="{AFC6B6C4-33EB-4AF7-9918-5986B2D373BB}"/>
                </a:ext>
              </a:extLst>
            </p:cNvPr>
            <p:cNvSpPr txBox="1"/>
            <p:nvPr/>
          </p:nvSpPr>
          <p:spPr>
            <a:xfrm>
              <a:off x="1460604" y="1449701"/>
              <a:ext cx="2216905" cy="758816"/>
            </a:xfrm>
            <a:prstGeom prst="rect">
              <a:avLst/>
            </a:prstGeom>
            <a:noFill/>
          </p:spPr>
          <p:txBody>
            <a:bodyPr wrap="square">
              <a:spAutoFit/>
            </a:bodyPr>
            <a:lstStyle/>
            <a:p>
              <a:pPr algn="ctr"/>
              <a:r>
                <a:rPr lang="en-US" sz="2000" b="1" dirty="0">
                  <a:solidFill>
                    <a:schemeClr val="bg1"/>
                  </a:solidFill>
                  <a:latin typeface="Arial" panose="020B0604020202020204" pitchFamily="34" charset="0"/>
                  <a:ea typeface="Calibri" panose="020F0502020204030204" pitchFamily="34" charset="0"/>
                  <a:cs typeface="Arial" panose="020B0604020202020204" pitchFamily="34" charset="0"/>
                </a:rPr>
                <a:t>Authorization</a:t>
              </a:r>
              <a:endParaRPr lang="en-US" sz="20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CAF52A22-E7F9-4FF3-A780-86C2B7C97046}"/>
              </a:ext>
            </a:extLst>
          </p:cNvPr>
          <p:cNvGrpSpPr/>
          <p:nvPr/>
        </p:nvGrpSpPr>
        <p:grpSpPr>
          <a:xfrm>
            <a:off x="475162" y="4098014"/>
            <a:ext cx="3670717" cy="2044729"/>
            <a:chOff x="620593" y="1312607"/>
            <a:chExt cx="3896927" cy="4708826"/>
          </a:xfrm>
        </p:grpSpPr>
        <p:grpSp>
          <p:nvGrpSpPr>
            <p:cNvPr id="62" name="Group 61">
              <a:extLst>
                <a:ext uri="{FF2B5EF4-FFF2-40B4-BE49-F238E27FC236}">
                  <a16:creationId xmlns:a16="http://schemas.microsoft.com/office/drawing/2014/main" id="{BF72D220-A89C-4200-B4E3-9735C045681A}"/>
                </a:ext>
              </a:extLst>
            </p:cNvPr>
            <p:cNvGrpSpPr/>
            <p:nvPr/>
          </p:nvGrpSpPr>
          <p:grpSpPr>
            <a:xfrm>
              <a:off x="620593" y="1312607"/>
              <a:ext cx="3896927" cy="4708826"/>
              <a:chOff x="843576" y="1589739"/>
              <a:chExt cx="2823222" cy="3411422"/>
            </a:xfrm>
          </p:grpSpPr>
          <p:sp>
            <p:nvSpPr>
              <p:cNvPr id="65" name="Round Same Side Corner Rectangle 54">
                <a:extLst>
                  <a:ext uri="{FF2B5EF4-FFF2-40B4-BE49-F238E27FC236}">
                    <a16:creationId xmlns:a16="http://schemas.microsoft.com/office/drawing/2014/main" id="{EFE7AFE9-3846-4119-A111-7BBB4A4BC730}"/>
                  </a:ext>
                </a:extLst>
              </p:cNvPr>
              <p:cNvSpPr/>
              <p:nvPr/>
            </p:nvSpPr>
            <p:spPr>
              <a:xfrm rot="10800000">
                <a:off x="843576" y="1817269"/>
                <a:ext cx="2823221" cy="3086149"/>
              </a:xfrm>
              <a:prstGeom prst="round2SameRect">
                <a:avLst>
                  <a:gd name="adj1" fmla="val 5061"/>
                  <a:gd name="adj2" fmla="val 0"/>
                </a:avLst>
              </a:prstGeom>
              <a:gradFill rotWithShape="1">
                <a:gsLst>
                  <a:gs pos="100000">
                    <a:srgbClr val="4D4E5C">
                      <a:lumMod val="20000"/>
                      <a:lumOff val="80000"/>
                    </a:srgbClr>
                  </a:gs>
                  <a:gs pos="0">
                    <a:srgbClr val="FFFFFF"/>
                  </a:gs>
                </a:gsLst>
                <a:lin ang="16200000" scaled="0"/>
              </a:gradFill>
              <a:ln w="9525" cap="flat" cmpd="sng" algn="ctr">
                <a:solidFill>
                  <a:srgbClr val="AAABB8">
                    <a:lumMod val="40000"/>
                    <a:lumOff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nvGrpSpPr>
              <p:cNvPr id="66" name="Group 65">
                <a:extLst>
                  <a:ext uri="{FF2B5EF4-FFF2-40B4-BE49-F238E27FC236}">
                    <a16:creationId xmlns:a16="http://schemas.microsoft.com/office/drawing/2014/main" id="{650B6C9C-9BBD-4ECD-9E8B-8314349F3DF0}"/>
                  </a:ext>
                </a:extLst>
              </p:cNvPr>
              <p:cNvGrpSpPr/>
              <p:nvPr/>
            </p:nvGrpSpPr>
            <p:grpSpPr>
              <a:xfrm>
                <a:off x="843577" y="1589739"/>
                <a:ext cx="2823221" cy="798548"/>
                <a:chOff x="281919" y="1293240"/>
                <a:chExt cx="1555890" cy="809880"/>
              </a:xfrm>
            </p:grpSpPr>
            <p:sp>
              <p:nvSpPr>
                <p:cNvPr id="68" name="Isosceles Triangle 67">
                  <a:extLst>
                    <a:ext uri="{FF2B5EF4-FFF2-40B4-BE49-F238E27FC236}">
                      <a16:creationId xmlns:a16="http://schemas.microsoft.com/office/drawing/2014/main" id="{213610FE-03B4-4CD8-9FF6-51BDEFDF02E1}"/>
                    </a:ext>
                  </a:extLst>
                </p:cNvPr>
                <p:cNvSpPr/>
                <p:nvPr/>
              </p:nvSpPr>
              <p:spPr>
                <a:xfrm>
                  <a:off x="1600179" y="1293240"/>
                  <a:ext cx="237630" cy="230760"/>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69" name="Isosceles Triangle 68">
                  <a:extLst>
                    <a:ext uri="{FF2B5EF4-FFF2-40B4-BE49-F238E27FC236}">
                      <a16:creationId xmlns:a16="http://schemas.microsoft.com/office/drawing/2014/main" id="{995C51DA-6EC5-4479-BA7C-10C03F808056}"/>
                    </a:ext>
                  </a:extLst>
                </p:cNvPr>
                <p:cNvSpPr/>
                <p:nvPr/>
              </p:nvSpPr>
              <p:spPr>
                <a:xfrm>
                  <a:off x="281919" y="1293240"/>
                  <a:ext cx="237630" cy="230760"/>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70" name="Trapezoid 69">
                  <a:extLst>
                    <a:ext uri="{FF2B5EF4-FFF2-40B4-BE49-F238E27FC236}">
                      <a16:creationId xmlns:a16="http://schemas.microsoft.com/office/drawing/2014/main" id="{69EE8250-3BF9-4B76-AB4B-0BC5AB6788DD}"/>
                    </a:ext>
                  </a:extLst>
                </p:cNvPr>
                <p:cNvSpPr/>
                <p:nvPr/>
              </p:nvSpPr>
              <p:spPr>
                <a:xfrm rot="10800000">
                  <a:off x="396241" y="1295400"/>
                  <a:ext cx="1318260" cy="807720"/>
                </a:xfrm>
                <a:prstGeom prst="trapezoid">
                  <a:avLst/>
                </a:prstGeom>
                <a:solidFill>
                  <a:srgbClr val="652D9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grpSp>
          <p:pic>
            <p:nvPicPr>
              <p:cNvPr id="67" name="Picture 66">
                <a:extLst>
                  <a:ext uri="{FF2B5EF4-FFF2-40B4-BE49-F238E27FC236}">
                    <a16:creationId xmlns:a16="http://schemas.microsoft.com/office/drawing/2014/main" id="{D8A82486-5CED-4230-A874-ABD96F3FA1E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9653" y="4910555"/>
                <a:ext cx="2640589" cy="90606"/>
              </a:xfrm>
              <a:prstGeom prst="rect">
                <a:avLst/>
              </a:prstGeom>
            </p:spPr>
          </p:pic>
        </p:grpSp>
        <p:sp>
          <p:nvSpPr>
            <p:cNvPr id="63" name="TextBox 62">
              <a:extLst>
                <a:ext uri="{FF2B5EF4-FFF2-40B4-BE49-F238E27FC236}">
                  <a16:creationId xmlns:a16="http://schemas.microsoft.com/office/drawing/2014/main" id="{822C9D73-D6DA-4A0F-A667-7739BFB3064A}"/>
                </a:ext>
              </a:extLst>
            </p:cNvPr>
            <p:cNvSpPr txBox="1"/>
            <p:nvPr/>
          </p:nvSpPr>
          <p:spPr>
            <a:xfrm>
              <a:off x="686542" y="2633208"/>
              <a:ext cx="3783012" cy="1488442"/>
            </a:xfrm>
            <a:prstGeom prst="rect">
              <a:avLst/>
            </a:prstGeom>
            <a:noFill/>
          </p:spPr>
          <p:txBody>
            <a:bodyPr wrap="square">
              <a:spAutoFit/>
            </a:bodyPr>
            <a:lstStyle/>
            <a:p>
              <a:r>
                <a:rPr lang="en-IN" dirty="0">
                  <a:latin typeface="Arial" panose="020B0604020202020204" pitchFamily="34" charset="0"/>
                  <a:ea typeface="Calibri" panose="020F0502020204030204" pitchFamily="34" charset="0"/>
                  <a:cs typeface="Arial" panose="020B0604020202020204" pitchFamily="34" charset="0"/>
                </a:rPr>
                <a:t>Principle refers to the currently authenticated user.</a:t>
              </a:r>
            </a:p>
          </p:txBody>
        </p:sp>
        <p:sp>
          <p:nvSpPr>
            <p:cNvPr id="64" name="TextBox 63">
              <a:extLst>
                <a:ext uri="{FF2B5EF4-FFF2-40B4-BE49-F238E27FC236}">
                  <a16:creationId xmlns:a16="http://schemas.microsoft.com/office/drawing/2014/main" id="{AFC6B6C4-33EB-4AF7-9918-5986B2D373BB}"/>
                </a:ext>
              </a:extLst>
            </p:cNvPr>
            <p:cNvSpPr txBox="1"/>
            <p:nvPr/>
          </p:nvSpPr>
          <p:spPr>
            <a:xfrm>
              <a:off x="1460604" y="1449699"/>
              <a:ext cx="2216905" cy="921417"/>
            </a:xfrm>
            <a:prstGeom prst="rect">
              <a:avLst/>
            </a:prstGeom>
            <a:noFill/>
          </p:spPr>
          <p:txBody>
            <a:bodyPr wrap="square">
              <a:spAutoFit/>
            </a:bodyPr>
            <a:lstStyle/>
            <a:p>
              <a:pPr algn="ctr"/>
              <a:r>
                <a:rPr lang="en-US" sz="2000" b="1" dirty="0">
                  <a:solidFill>
                    <a:schemeClr val="bg1"/>
                  </a:solidFill>
                  <a:latin typeface="Arial" panose="020B0604020202020204" pitchFamily="34" charset="0"/>
                  <a:ea typeface="Calibri" panose="020F0502020204030204" pitchFamily="34" charset="0"/>
                  <a:cs typeface="Arial" panose="020B0604020202020204" pitchFamily="34" charset="0"/>
                </a:rPr>
                <a:t>Principle</a:t>
              </a:r>
              <a:endParaRPr lang="en-US" sz="20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grpSp>
        <p:nvGrpSpPr>
          <p:cNvPr id="81" name="Group 80">
            <a:extLst>
              <a:ext uri="{FF2B5EF4-FFF2-40B4-BE49-F238E27FC236}">
                <a16:creationId xmlns:a16="http://schemas.microsoft.com/office/drawing/2014/main" id="{CAF52A22-E7F9-4FF3-A780-86C2B7C97046}"/>
              </a:ext>
            </a:extLst>
          </p:cNvPr>
          <p:cNvGrpSpPr/>
          <p:nvPr/>
        </p:nvGrpSpPr>
        <p:grpSpPr>
          <a:xfrm>
            <a:off x="4286037" y="4098014"/>
            <a:ext cx="3670717" cy="2044729"/>
            <a:chOff x="620593" y="1312607"/>
            <a:chExt cx="3896927" cy="4708826"/>
          </a:xfrm>
        </p:grpSpPr>
        <p:grpSp>
          <p:nvGrpSpPr>
            <p:cNvPr id="82" name="Group 81">
              <a:extLst>
                <a:ext uri="{FF2B5EF4-FFF2-40B4-BE49-F238E27FC236}">
                  <a16:creationId xmlns:a16="http://schemas.microsoft.com/office/drawing/2014/main" id="{BF72D220-A89C-4200-B4E3-9735C045681A}"/>
                </a:ext>
              </a:extLst>
            </p:cNvPr>
            <p:cNvGrpSpPr/>
            <p:nvPr/>
          </p:nvGrpSpPr>
          <p:grpSpPr>
            <a:xfrm>
              <a:off x="620593" y="1312607"/>
              <a:ext cx="3896927" cy="4708826"/>
              <a:chOff x="843576" y="1589739"/>
              <a:chExt cx="2823222" cy="3411422"/>
            </a:xfrm>
          </p:grpSpPr>
          <p:sp>
            <p:nvSpPr>
              <p:cNvPr id="85" name="Round Same Side Corner Rectangle 54">
                <a:extLst>
                  <a:ext uri="{FF2B5EF4-FFF2-40B4-BE49-F238E27FC236}">
                    <a16:creationId xmlns:a16="http://schemas.microsoft.com/office/drawing/2014/main" id="{EFE7AFE9-3846-4119-A111-7BBB4A4BC730}"/>
                  </a:ext>
                </a:extLst>
              </p:cNvPr>
              <p:cNvSpPr/>
              <p:nvPr/>
            </p:nvSpPr>
            <p:spPr>
              <a:xfrm rot="10800000">
                <a:off x="843576" y="1817269"/>
                <a:ext cx="2823221" cy="3086149"/>
              </a:xfrm>
              <a:prstGeom prst="round2SameRect">
                <a:avLst>
                  <a:gd name="adj1" fmla="val 5061"/>
                  <a:gd name="adj2" fmla="val 0"/>
                </a:avLst>
              </a:prstGeom>
              <a:gradFill rotWithShape="1">
                <a:gsLst>
                  <a:gs pos="100000">
                    <a:srgbClr val="4D4E5C">
                      <a:lumMod val="20000"/>
                      <a:lumOff val="80000"/>
                    </a:srgbClr>
                  </a:gs>
                  <a:gs pos="0">
                    <a:srgbClr val="FFFFFF"/>
                  </a:gs>
                </a:gsLst>
                <a:lin ang="16200000" scaled="0"/>
              </a:gradFill>
              <a:ln w="9525" cap="flat" cmpd="sng" algn="ctr">
                <a:solidFill>
                  <a:srgbClr val="AAABB8">
                    <a:lumMod val="40000"/>
                    <a:lumOff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nvGrpSpPr>
              <p:cNvPr id="86" name="Group 85">
                <a:extLst>
                  <a:ext uri="{FF2B5EF4-FFF2-40B4-BE49-F238E27FC236}">
                    <a16:creationId xmlns:a16="http://schemas.microsoft.com/office/drawing/2014/main" id="{650B6C9C-9BBD-4ECD-9E8B-8314349F3DF0}"/>
                  </a:ext>
                </a:extLst>
              </p:cNvPr>
              <p:cNvGrpSpPr/>
              <p:nvPr/>
            </p:nvGrpSpPr>
            <p:grpSpPr>
              <a:xfrm>
                <a:off x="843577" y="1589739"/>
                <a:ext cx="2823221" cy="798548"/>
                <a:chOff x="281919" y="1293240"/>
                <a:chExt cx="1555890" cy="809880"/>
              </a:xfrm>
            </p:grpSpPr>
            <p:sp>
              <p:nvSpPr>
                <p:cNvPr id="88" name="Isosceles Triangle 87">
                  <a:extLst>
                    <a:ext uri="{FF2B5EF4-FFF2-40B4-BE49-F238E27FC236}">
                      <a16:creationId xmlns:a16="http://schemas.microsoft.com/office/drawing/2014/main" id="{213610FE-03B4-4CD8-9FF6-51BDEFDF02E1}"/>
                    </a:ext>
                  </a:extLst>
                </p:cNvPr>
                <p:cNvSpPr/>
                <p:nvPr/>
              </p:nvSpPr>
              <p:spPr>
                <a:xfrm>
                  <a:off x="1600179" y="1293240"/>
                  <a:ext cx="237630" cy="230760"/>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89" name="Isosceles Triangle 88">
                  <a:extLst>
                    <a:ext uri="{FF2B5EF4-FFF2-40B4-BE49-F238E27FC236}">
                      <a16:creationId xmlns:a16="http://schemas.microsoft.com/office/drawing/2014/main" id="{995C51DA-6EC5-4479-BA7C-10C03F808056}"/>
                    </a:ext>
                  </a:extLst>
                </p:cNvPr>
                <p:cNvSpPr/>
                <p:nvPr/>
              </p:nvSpPr>
              <p:spPr>
                <a:xfrm>
                  <a:off x="281919" y="1293240"/>
                  <a:ext cx="237630" cy="230760"/>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0" name="Trapezoid 89">
                  <a:extLst>
                    <a:ext uri="{FF2B5EF4-FFF2-40B4-BE49-F238E27FC236}">
                      <a16:creationId xmlns:a16="http://schemas.microsoft.com/office/drawing/2014/main" id="{69EE8250-3BF9-4B76-AB4B-0BC5AB6788DD}"/>
                    </a:ext>
                  </a:extLst>
                </p:cNvPr>
                <p:cNvSpPr/>
                <p:nvPr/>
              </p:nvSpPr>
              <p:spPr>
                <a:xfrm rot="10800000">
                  <a:off x="396241" y="1295400"/>
                  <a:ext cx="1318260" cy="807720"/>
                </a:xfrm>
                <a:prstGeom prst="trapezoid">
                  <a:avLst/>
                </a:prstGeom>
                <a:solidFill>
                  <a:srgbClr val="652D9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grpSp>
          <p:pic>
            <p:nvPicPr>
              <p:cNvPr id="87" name="Picture 86">
                <a:extLst>
                  <a:ext uri="{FF2B5EF4-FFF2-40B4-BE49-F238E27FC236}">
                    <a16:creationId xmlns:a16="http://schemas.microsoft.com/office/drawing/2014/main" id="{D8A82486-5CED-4230-A874-ABD96F3FA1E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9653" y="4910555"/>
                <a:ext cx="2640589" cy="90606"/>
              </a:xfrm>
              <a:prstGeom prst="rect">
                <a:avLst/>
              </a:prstGeom>
            </p:spPr>
          </p:pic>
        </p:grpSp>
        <p:sp>
          <p:nvSpPr>
            <p:cNvPr id="83" name="TextBox 82">
              <a:extLst>
                <a:ext uri="{FF2B5EF4-FFF2-40B4-BE49-F238E27FC236}">
                  <a16:creationId xmlns:a16="http://schemas.microsoft.com/office/drawing/2014/main" id="{822C9D73-D6DA-4A0F-A667-7739BFB3064A}"/>
                </a:ext>
              </a:extLst>
            </p:cNvPr>
            <p:cNvSpPr txBox="1"/>
            <p:nvPr/>
          </p:nvSpPr>
          <p:spPr>
            <a:xfrm>
              <a:off x="686542" y="2633208"/>
              <a:ext cx="3783012" cy="2126346"/>
            </a:xfrm>
            <a:prstGeom prst="rect">
              <a:avLst/>
            </a:prstGeom>
            <a:noFill/>
          </p:spPr>
          <p:txBody>
            <a:bodyPr wrap="square">
              <a:spAutoFit/>
            </a:bodyPr>
            <a:lstStyle/>
            <a:p>
              <a:r>
                <a:rPr lang="en-US" altLang="en-US" dirty="0">
                  <a:latin typeface="Arial" panose="020B0604020202020204" pitchFamily="34" charset="0"/>
                  <a:ea typeface="Calibri" panose="020F0502020204030204" pitchFamily="34" charset="0"/>
                  <a:cs typeface="Arial" panose="020B0604020202020204" pitchFamily="34" charset="0"/>
                </a:rPr>
                <a:t>Granted authority refers to the permission of the authenticated user.</a:t>
              </a:r>
              <a:endParaRPr lang="en-IN" dirty="0">
                <a:latin typeface="Arial" panose="020B0604020202020204" pitchFamily="34" charset="0"/>
                <a:ea typeface="Calibri" panose="020F050202020403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AFC6B6C4-33EB-4AF7-9918-5986B2D373BB}"/>
                </a:ext>
              </a:extLst>
            </p:cNvPr>
            <p:cNvSpPr txBox="1"/>
            <p:nvPr/>
          </p:nvSpPr>
          <p:spPr>
            <a:xfrm>
              <a:off x="1025474" y="1449699"/>
              <a:ext cx="3109669" cy="921417"/>
            </a:xfrm>
            <a:prstGeom prst="rect">
              <a:avLst/>
            </a:prstGeom>
            <a:noFill/>
          </p:spPr>
          <p:txBody>
            <a:bodyPr wrap="square">
              <a:spAutoFit/>
            </a:bodyPr>
            <a:lstStyle/>
            <a:p>
              <a:pPr algn="ctr"/>
              <a:r>
                <a:rPr lang="en-US" sz="2000" b="1" dirty="0">
                  <a:solidFill>
                    <a:schemeClr val="bg1"/>
                  </a:solidFill>
                  <a:latin typeface="Arial" panose="020B0604020202020204" pitchFamily="34" charset="0"/>
                  <a:ea typeface="Calibri" panose="020F0502020204030204" pitchFamily="34" charset="0"/>
                  <a:cs typeface="Arial" panose="020B0604020202020204" pitchFamily="34" charset="0"/>
                </a:rPr>
                <a:t>Granted Authority</a:t>
              </a:r>
              <a:endParaRPr lang="en-US" sz="20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grpSp>
        <p:nvGrpSpPr>
          <p:cNvPr id="91" name="Group 90">
            <a:extLst>
              <a:ext uri="{FF2B5EF4-FFF2-40B4-BE49-F238E27FC236}">
                <a16:creationId xmlns:a16="http://schemas.microsoft.com/office/drawing/2014/main" id="{CAF52A22-E7F9-4FF3-A780-86C2B7C97046}"/>
              </a:ext>
            </a:extLst>
          </p:cNvPr>
          <p:cNvGrpSpPr/>
          <p:nvPr/>
        </p:nvGrpSpPr>
        <p:grpSpPr>
          <a:xfrm>
            <a:off x="8096910" y="4098014"/>
            <a:ext cx="3670717" cy="2044729"/>
            <a:chOff x="620593" y="1312607"/>
            <a:chExt cx="3896927" cy="4708826"/>
          </a:xfrm>
        </p:grpSpPr>
        <p:grpSp>
          <p:nvGrpSpPr>
            <p:cNvPr id="92" name="Group 91">
              <a:extLst>
                <a:ext uri="{FF2B5EF4-FFF2-40B4-BE49-F238E27FC236}">
                  <a16:creationId xmlns:a16="http://schemas.microsoft.com/office/drawing/2014/main" id="{BF72D220-A89C-4200-B4E3-9735C045681A}"/>
                </a:ext>
              </a:extLst>
            </p:cNvPr>
            <p:cNvGrpSpPr/>
            <p:nvPr/>
          </p:nvGrpSpPr>
          <p:grpSpPr>
            <a:xfrm>
              <a:off x="620593" y="1312607"/>
              <a:ext cx="3896927" cy="4708826"/>
              <a:chOff x="843576" y="1589739"/>
              <a:chExt cx="2823222" cy="3411422"/>
            </a:xfrm>
          </p:grpSpPr>
          <p:sp>
            <p:nvSpPr>
              <p:cNvPr id="95" name="Round Same Side Corner Rectangle 54">
                <a:extLst>
                  <a:ext uri="{FF2B5EF4-FFF2-40B4-BE49-F238E27FC236}">
                    <a16:creationId xmlns:a16="http://schemas.microsoft.com/office/drawing/2014/main" id="{EFE7AFE9-3846-4119-A111-7BBB4A4BC730}"/>
                  </a:ext>
                </a:extLst>
              </p:cNvPr>
              <p:cNvSpPr/>
              <p:nvPr/>
            </p:nvSpPr>
            <p:spPr>
              <a:xfrm rot="10800000">
                <a:off x="843576" y="1817269"/>
                <a:ext cx="2823221" cy="3086149"/>
              </a:xfrm>
              <a:prstGeom prst="round2SameRect">
                <a:avLst>
                  <a:gd name="adj1" fmla="val 5061"/>
                  <a:gd name="adj2" fmla="val 0"/>
                </a:avLst>
              </a:prstGeom>
              <a:gradFill rotWithShape="1">
                <a:gsLst>
                  <a:gs pos="100000">
                    <a:srgbClr val="4D4E5C">
                      <a:lumMod val="20000"/>
                      <a:lumOff val="80000"/>
                    </a:srgbClr>
                  </a:gs>
                  <a:gs pos="0">
                    <a:srgbClr val="FFFFFF"/>
                  </a:gs>
                </a:gsLst>
                <a:lin ang="16200000" scaled="0"/>
              </a:gradFill>
              <a:ln w="9525" cap="flat" cmpd="sng" algn="ctr">
                <a:solidFill>
                  <a:srgbClr val="AAABB8">
                    <a:lumMod val="40000"/>
                    <a:lumOff val="6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nvGrpSpPr>
              <p:cNvPr id="96" name="Group 95">
                <a:extLst>
                  <a:ext uri="{FF2B5EF4-FFF2-40B4-BE49-F238E27FC236}">
                    <a16:creationId xmlns:a16="http://schemas.microsoft.com/office/drawing/2014/main" id="{650B6C9C-9BBD-4ECD-9E8B-8314349F3DF0}"/>
                  </a:ext>
                </a:extLst>
              </p:cNvPr>
              <p:cNvGrpSpPr/>
              <p:nvPr/>
            </p:nvGrpSpPr>
            <p:grpSpPr>
              <a:xfrm>
                <a:off x="843577" y="1589739"/>
                <a:ext cx="2823221" cy="798548"/>
                <a:chOff x="281919" y="1293240"/>
                <a:chExt cx="1555890" cy="809880"/>
              </a:xfrm>
            </p:grpSpPr>
            <p:sp>
              <p:nvSpPr>
                <p:cNvPr id="98" name="Isosceles Triangle 97">
                  <a:extLst>
                    <a:ext uri="{FF2B5EF4-FFF2-40B4-BE49-F238E27FC236}">
                      <a16:creationId xmlns:a16="http://schemas.microsoft.com/office/drawing/2014/main" id="{213610FE-03B4-4CD8-9FF6-51BDEFDF02E1}"/>
                    </a:ext>
                  </a:extLst>
                </p:cNvPr>
                <p:cNvSpPr/>
                <p:nvPr/>
              </p:nvSpPr>
              <p:spPr>
                <a:xfrm>
                  <a:off x="1600179" y="1293240"/>
                  <a:ext cx="237630" cy="230760"/>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99" name="Isosceles Triangle 98">
                  <a:extLst>
                    <a:ext uri="{FF2B5EF4-FFF2-40B4-BE49-F238E27FC236}">
                      <a16:creationId xmlns:a16="http://schemas.microsoft.com/office/drawing/2014/main" id="{995C51DA-6EC5-4479-BA7C-10C03F808056}"/>
                    </a:ext>
                  </a:extLst>
                </p:cNvPr>
                <p:cNvSpPr/>
                <p:nvPr/>
              </p:nvSpPr>
              <p:spPr>
                <a:xfrm>
                  <a:off x="281919" y="1293240"/>
                  <a:ext cx="237630" cy="230760"/>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sp>
              <p:nvSpPr>
                <p:cNvPr id="100" name="Trapezoid 99">
                  <a:extLst>
                    <a:ext uri="{FF2B5EF4-FFF2-40B4-BE49-F238E27FC236}">
                      <a16:creationId xmlns:a16="http://schemas.microsoft.com/office/drawing/2014/main" id="{69EE8250-3BF9-4B76-AB4B-0BC5AB6788DD}"/>
                    </a:ext>
                  </a:extLst>
                </p:cNvPr>
                <p:cNvSpPr/>
                <p:nvPr/>
              </p:nvSpPr>
              <p:spPr>
                <a:xfrm rot="10800000">
                  <a:off x="396241" y="1295400"/>
                  <a:ext cx="1318260" cy="807720"/>
                </a:xfrm>
                <a:prstGeom prst="trapezoid">
                  <a:avLst/>
                </a:prstGeom>
                <a:solidFill>
                  <a:srgbClr val="652D9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Arial"/>
                    <a:ea typeface="+mn-ea"/>
                    <a:cs typeface="+mn-cs"/>
                  </a:endParaRPr>
                </a:p>
              </p:txBody>
            </p:sp>
          </p:grpSp>
          <p:pic>
            <p:nvPicPr>
              <p:cNvPr id="97" name="Picture 96">
                <a:extLst>
                  <a:ext uri="{FF2B5EF4-FFF2-40B4-BE49-F238E27FC236}">
                    <a16:creationId xmlns:a16="http://schemas.microsoft.com/office/drawing/2014/main" id="{D8A82486-5CED-4230-A874-ABD96F3FA1E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9653" y="4910555"/>
                <a:ext cx="2640589" cy="90606"/>
              </a:xfrm>
              <a:prstGeom prst="rect">
                <a:avLst/>
              </a:prstGeom>
            </p:spPr>
          </p:pic>
        </p:grpSp>
        <p:sp>
          <p:nvSpPr>
            <p:cNvPr id="93" name="TextBox 92">
              <a:extLst>
                <a:ext uri="{FF2B5EF4-FFF2-40B4-BE49-F238E27FC236}">
                  <a16:creationId xmlns:a16="http://schemas.microsoft.com/office/drawing/2014/main" id="{822C9D73-D6DA-4A0F-A667-7739BFB3064A}"/>
                </a:ext>
              </a:extLst>
            </p:cNvPr>
            <p:cNvSpPr txBox="1"/>
            <p:nvPr/>
          </p:nvSpPr>
          <p:spPr>
            <a:xfrm>
              <a:off x="686542" y="2633208"/>
              <a:ext cx="3783012" cy="2126346"/>
            </a:xfrm>
            <a:prstGeom prst="rect">
              <a:avLst/>
            </a:prstGeom>
            <a:noFill/>
          </p:spPr>
          <p:txBody>
            <a:bodyPr wrap="square">
              <a:spAutoFit/>
            </a:bodyPr>
            <a:lstStyle/>
            <a:p>
              <a:r>
                <a:rPr lang="en-IN" dirty="0">
                  <a:latin typeface="Arial" panose="020B0604020202020204" pitchFamily="34" charset="0"/>
                  <a:ea typeface="Calibri" panose="020F0502020204030204" pitchFamily="34" charset="0"/>
                  <a:cs typeface="Arial" panose="020B0604020202020204" pitchFamily="34" charset="0"/>
                </a:rPr>
                <a:t>Role refers to a group of permissions of the authenticated user.</a:t>
              </a:r>
            </a:p>
          </p:txBody>
        </p:sp>
        <p:sp>
          <p:nvSpPr>
            <p:cNvPr id="94" name="TextBox 93">
              <a:extLst>
                <a:ext uri="{FF2B5EF4-FFF2-40B4-BE49-F238E27FC236}">
                  <a16:creationId xmlns:a16="http://schemas.microsoft.com/office/drawing/2014/main" id="{AFC6B6C4-33EB-4AF7-9918-5986B2D373BB}"/>
                </a:ext>
              </a:extLst>
            </p:cNvPr>
            <p:cNvSpPr txBox="1"/>
            <p:nvPr/>
          </p:nvSpPr>
          <p:spPr>
            <a:xfrm>
              <a:off x="1460604" y="1449699"/>
              <a:ext cx="2216905" cy="921417"/>
            </a:xfrm>
            <a:prstGeom prst="rect">
              <a:avLst/>
            </a:prstGeom>
            <a:noFill/>
          </p:spPr>
          <p:txBody>
            <a:bodyPr wrap="square">
              <a:spAutoFit/>
            </a:bodyPr>
            <a:lstStyle/>
            <a:p>
              <a:pPr algn="ctr"/>
              <a:r>
                <a:rPr lang="en-US" sz="2000" b="1" dirty="0">
                  <a:solidFill>
                    <a:schemeClr val="bg1"/>
                  </a:solidFill>
                  <a:latin typeface="Arial" panose="020B0604020202020204" pitchFamily="34" charset="0"/>
                  <a:ea typeface="Calibri" panose="020F0502020204030204" pitchFamily="34" charset="0"/>
                  <a:cs typeface="Arial" panose="020B0604020202020204" pitchFamily="34" charset="0"/>
                </a:rPr>
                <a:t>Role</a:t>
              </a:r>
              <a:endParaRPr lang="en-US" sz="20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196313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SPRING SECURITY ARCHITECTURE</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pic>
        <p:nvPicPr>
          <p:cNvPr id="4"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0" y="1410285"/>
            <a:ext cx="91440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364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AUTHENTICATE</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86100" y="1190625"/>
            <a:ext cx="6019800" cy="411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1506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SPRING SECURITY FILTER CHAIN</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655321" y="1136048"/>
            <a:ext cx="9714079" cy="49118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r>
              <a:rPr lang="en-US" altLang="en-US" sz="1800" dirty="0"/>
              <a:t>When you add the Spring Security framework to your application, it automatically registers a filters chain that intercepts all incoming requests. </a:t>
            </a:r>
          </a:p>
          <a:p>
            <a:pPr marL="352425" indent="-352425"/>
            <a:r>
              <a:rPr lang="en-US" altLang="en-US" sz="1800" dirty="0"/>
              <a:t>This chain consists of various filters, and each of them handles a particular use case</a:t>
            </a:r>
          </a:p>
          <a:p>
            <a:pPr marL="352425" indent="-352425"/>
            <a:r>
              <a:rPr lang="en-US" altLang="en-US" sz="1800" dirty="0"/>
              <a:t>For example:</a:t>
            </a:r>
          </a:p>
          <a:p>
            <a:pPr marL="1074738" lvl="1" indent="-331788"/>
            <a:r>
              <a:rPr lang="en-US" altLang="en-US" sz="1800" dirty="0"/>
              <a:t>Check if the requested URL is publicly accessible, based on configuration.</a:t>
            </a:r>
          </a:p>
          <a:p>
            <a:pPr marL="1074738" lvl="1" indent="-331788"/>
            <a:r>
              <a:rPr lang="en-US" altLang="en-US" sz="1800" dirty="0"/>
              <a:t>In case of session-based authentication, check if the user is already authenticated in the current session.</a:t>
            </a:r>
          </a:p>
          <a:p>
            <a:pPr marL="1074738" lvl="1" indent="-331788"/>
            <a:r>
              <a:rPr lang="en-US" altLang="en-US" sz="1800" dirty="0"/>
              <a:t>Check if the user is authorized to perform the requested action, and so on.</a:t>
            </a:r>
          </a:p>
          <a:p>
            <a:pPr marL="352425" indent="-352425"/>
            <a:r>
              <a:rPr lang="en-US" altLang="en-US" sz="1800" dirty="0"/>
              <a:t>Spring Security filters are registered with the lowest order and are the first filters invoked.</a:t>
            </a:r>
          </a:p>
          <a:p>
            <a:pPr marL="352425" indent="-352425"/>
            <a:r>
              <a:rPr lang="en-US" altLang="en-US" sz="1800" dirty="0"/>
              <a:t>For some use cases, if you want to put your custom filter in front of them, you will need to add padding to their order. This can be done with the following configuration:</a:t>
            </a:r>
          </a:p>
          <a:p>
            <a:pPr marL="352425" indent="-352425"/>
            <a:r>
              <a:rPr lang="en-US" altLang="en-US" sz="1800" dirty="0" err="1"/>
              <a:t>spring.security.filter.order</a:t>
            </a:r>
            <a:r>
              <a:rPr lang="en-US" altLang="en-US" sz="1800" dirty="0"/>
              <a:t>=10 </a:t>
            </a:r>
          </a:p>
          <a:p>
            <a:pPr marL="352425" indent="-352425"/>
            <a:r>
              <a:rPr lang="en-US" altLang="en-US" sz="1800" dirty="0"/>
              <a:t>Once we add this configuration to our </a:t>
            </a:r>
            <a:r>
              <a:rPr lang="en-US" altLang="en-US" sz="1800" dirty="0" err="1"/>
              <a:t>application.properties</a:t>
            </a:r>
            <a:r>
              <a:rPr lang="en-US" altLang="en-US" sz="1800" dirty="0"/>
              <a:t> file, we will have space for 10 custom filters in front of the Spring Security filters.</a:t>
            </a:r>
          </a:p>
          <a:p>
            <a:pPr marL="571500" indent="-571500"/>
            <a:endParaRPr lang="en-US" altLang="en-US" sz="1800" dirty="0"/>
          </a:p>
          <a:p>
            <a:pPr marL="571500" indent="-571500"/>
            <a:endParaRPr lang="en-US" altLang="en-US" sz="1800" dirty="0"/>
          </a:p>
        </p:txBody>
      </p:sp>
    </p:spTree>
    <p:extLst>
      <p:ext uri="{BB962C8B-B14F-4D97-AF65-F5344CB8AC3E}">
        <p14:creationId xmlns:p14="http://schemas.microsoft.com/office/powerpoint/2010/main" val="4178266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AUTHENTICATION MANAGER</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bwMode="auto">
          <a:xfrm>
            <a:off x="655321" y="1245403"/>
            <a:ext cx="802163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52425" indent="-352425"/>
            <a:r>
              <a:rPr lang="en-US" altLang="en-US" sz="1800" dirty="0">
                <a:latin typeface="Arial" panose="020B0604020202020204" pitchFamily="34" charset="0"/>
                <a:cs typeface="Arial" panose="020B0604020202020204" pitchFamily="34" charset="0"/>
              </a:rPr>
              <a:t>A coordinator where you can register multiple providers, and based on the request type, it will deliver an authentication request to the correct provider.</a:t>
            </a:r>
          </a:p>
          <a:p>
            <a:pPr marL="352425" indent="-352425"/>
            <a:r>
              <a:rPr lang="en-US" altLang="en-US" sz="1800" dirty="0">
                <a:latin typeface="Arial" panose="020B0604020202020204" pitchFamily="34" charset="0"/>
                <a:cs typeface="Arial" panose="020B0604020202020204" pitchFamily="34" charset="0"/>
              </a:rPr>
              <a:t>The main strategy interface for authentication is </a:t>
            </a:r>
            <a:r>
              <a:rPr lang="en-US" altLang="en-US" sz="1800" dirty="0" err="1">
                <a:latin typeface="Arial" panose="020B0604020202020204" pitchFamily="34" charset="0"/>
                <a:cs typeface="Arial" panose="020B0604020202020204" pitchFamily="34" charset="0"/>
              </a:rPr>
              <a:t>AuthenticationManager</a:t>
            </a:r>
            <a:r>
              <a:rPr lang="en-US" altLang="en-US" sz="1800" dirty="0">
                <a:latin typeface="Arial" panose="020B0604020202020204" pitchFamily="34" charset="0"/>
                <a:cs typeface="Arial" panose="020B0604020202020204" pitchFamily="34" charset="0"/>
              </a:rPr>
              <a:t>, which has only one method:</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public interface </a:t>
            </a:r>
            <a:r>
              <a:rPr lang="en-US" altLang="en-US" sz="1800" dirty="0" err="1">
                <a:latin typeface="Arial" panose="020B0604020202020204" pitchFamily="34" charset="0"/>
                <a:cs typeface="Arial" panose="020B0604020202020204" pitchFamily="34" charset="0"/>
              </a:rPr>
              <a:t>AuthenticationManager</a:t>
            </a:r>
            <a:r>
              <a:rPr lang="en-US" altLang="en-US" sz="1800" dirty="0">
                <a:latin typeface="Arial" panose="020B0604020202020204" pitchFamily="34" charset="0"/>
                <a:cs typeface="Arial" panose="020B0604020202020204" pitchFamily="34" charset="0"/>
              </a:rPr>
              <a:t> { Authentication authenticate(Authentication authentication) throws </a:t>
            </a:r>
            <a:r>
              <a:rPr lang="en-US" altLang="en-US" sz="1800" dirty="0" err="1">
                <a:latin typeface="Arial" panose="020B0604020202020204" pitchFamily="34" charset="0"/>
                <a:cs typeface="Arial" panose="020B0604020202020204" pitchFamily="34" charset="0"/>
              </a:rPr>
              <a:t>AuthenticationException</a:t>
            </a:r>
            <a:r>
              <a:rPr lang="en-US" altLang="en-US" sz="1800" dirty="0">
                <a:latin typeface="Arial" panose="020B0604020202020204" pitchFamily="34" charset="0"/>
                <a:cs typeface="Arial" panose="020B0604020202020204" pitchFamily="34" charset="0"/>
              </a:rPr>
              <a:t>; }</a:t>
            </a:r>
          </a:p>
          <a:p>
            <a:pPr marL="352425" indent="-352425"/>
            <a:r>
              <a:rPr lang="en-US" altLang="en-US" sz="1800" dirty="0">
                <a:latin typeface="Arial" panose="020B0604020202020204" pitchFamily="34" charset="0"/>
                <a:cs typeface="Arial" panose="020B0604020202020204" pitchFamily="34" charset="0"/>
              </a:rPr>
              <a:t>An </a:t>
            </a:r>
            <a:r>
              <a:rPr lang="en-US" altLang="en-US" sz="1800" dirty="0" err="1">
                <a:latin typeface="Arial" panose="020B0604020202020204" pitchFamily="34" charset="0"/>
                <a:cs typeface="Arial" panose="020B0604020202020204" pitchFamily="34" charset="0"/>
              </a:rPr>
              <a:t>AuthenticationManager</a:t>
            </a:r>
            <a:r>
              <a:rPr lang="en-US" altLang="en-US" sz="1800" dirty="0">
                <a:latin typeface="Arial" panose="020B0604020202020204" pitchFamily="34" charset="0"/>
                <a:cs typeface="Arial" panose="020B0604020202020204" pitchFamily="34" charset="0"/>
              </a:rPr>
              <a:t> can do one of 3 things in its authenticate() method:</a:t>
            </a:r>
          </a:p>
          <a:p>
            <a:pPr lvl="1"/>
            <a:r>
              <a:rPr lang="en-US" altLang="en-US" sz="1800" dirty="0">
                <a:latin typeface="Arial" panose="020B0604020202020204" pitchFamily="34" charset="0"/>
                <a:cs typeface="Arial" panose="020B0604020202020204" pitchFamily="34" charset="0"/>
              </a:rPr>
              <a:t>Return an Authentication (normally with authenticated=true) if it can verify that the input represents a valid principal.</a:t>
            </a:r>
          </a:p>
          <a:p>
            <a:pPr lvl="1"/>
            <a:r>
              <a:rPr lang="en-US" altLang="en-US" sz="1800" dirty="0">
                <a:latin typeface="Arial" panose="020B0604020202020204" pitchFamily="34" charset="0"/>
                <a:cs typeface="Arial" panose="020B0604020202020204" pitchFamily="34" charset="0"/>
              </a:rPr>
              <a:t>Throw an </a:t>
            </a:r>
            <a:r>
              <a:rPr lang="en-US" altLang="en-US" sz="1800" dirty="0" err="1">
                <a:latin typeface="Arial" panose="020B0604020202020204" pitchFamily="34" charset="0"/>
                <a:cs typeface="Arial" panose="020B0604020202020204" pitchFamily="34" charset="0"/>
              </a:rPr>
              <a:t>AuthenticationException</a:t>
            </a:r>
            <a:r>
              <a:rPr lang="en-US" altLang="en-US" sz="1800" dirty="0">
                <a:latin typeface="Arial" panose="020B0604020202020204" pitchFamily="34" charset="0"/>
                <a:cs typeface="Arial" panose="020B0604020202020204" pitchFamily="34" charset="0"/>
              </a:rPr>
              <a:t> if it believes that the input represents an invalid principal.</a:t>
            </a:r>
          </a:p>
          <a:p>
            <a:pPr lvl="1"/>
            <a:r>
              <a:rPr lang="en-US" altLang="en-US" sz="1800" dirty="0">
                <a:latin typeface="Arial" panose="020B0604020202020204" pitchFamily="34" charset="0"/>
                <a:cs typeface="Arial" panose="020B0604020202020204" pitchFamily="34" charset="0"/>
              </a:rPr>
              <a:t>Return null if it cannot decide.</a:t>
            </a:r>
          </a:p>
          <a:p>
            <a:endParaRPr lang="en-US" altLang="en-US" sz="1800"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86571" y="1832359"/>
            <a:ext cx="2131114" cy="1555137"/>
          </a:xfrm>
          <a:prstGeom prst="rect">
            <a:avLst/>
          </a:prstGeom>
        </p:spPr>
      </p:pic>
      <p:pic>
        <p:nvPicPr>
          <p:cNvPr id="6" name="Picture 5"/>
          <p:cNvPicPr>
            <a:picLocks noChangeAspect="1"/>
          </p:cNvPicPr>
          <p:nvPr/>
        </p:nvPicPr>
        <p:blipFill>
          <a:blip r:embed="rId4"/>
          <a:stretch>
            <a:fillRect/>
          </a:stretch>
        </p:blipFill>
        <p:spPr>
          <a:xfrm>
            <a:off x="9739813" y="3302803"/>
            <a:ext cx="1952625" cy="2200275"/>
          </a:xfrm>
          <a:prstGeom prst="rect">
            <a:avLst/>
          </a:prstGeom>
        </p:spPr>
      </p:pic>
    </p:spTree>
    <p:extLst>
      <p:ext uri="{BB962C8B-B14F-4D97-AF65-F5344CB8AC3E}">
        <p14:creationId xmlns:p14="http://schemas.microsoft.com/office/powerpoint/2010/main" val="2586331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AUTHENTICATIONPROVIDER</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655321" y="1136049"/>
            <a:ext cx="9820174" cy="42575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The most commonly used implementation of </a:t>
            </a:r>
            <a:r>
              <a:rPr lang="en-US" altLang="en-US" sz="1800" dirty="0" err="1"/>
              <a:t>AuthenticationManager</a:t>
            </a:r>
            <a:r>
              <a:rPr lang="en-US" altLang="en-US" sz="1800" dirty="0"/>
              <a:t> is </a:t>
            </a:r>
            <a:r>
              <a:rPr lang="en-US" altLang="en-US" sz="1800" dirty="0" err="1"/>
              <a:t>ProviderManager</a:t>
            </a:r>
            <a:r>
              <a:rPr lang="en-US" altLang="en-US" sz="1800" dirty="0"/>
              <a:t>, which delegates to a chain of </a:t>
            </a:r>
            <a:r>
              <a:rPr lang="en-US" altLang="en-US" sz="1800" dirty="0" err="1"/>
              <a:t>AuthenticationProvider</a:t>
            </a:r>
            <a:r>
              <a:rPr lang="en-US" altLang="en-US" sz="1800" dirty="0"/>
              <a:t> instances.</a:t>
            </a:r>
          </a:p>
          <a:p>
            <a:pPr marL="352425" indent="-352425">
              <a:lnSpc>
                <a:spcPct val="100000"/>
              </a:lnSpc>
            </a:pPr>
            <a:r>
              <a:rPr lang="en-US" altLang="en-US" sz="1800" dirty="0" err="1"/>
              <a:t>AuthenticationProvider</a:t>
            </a:r>
            <a:r>
              <a:rPr lang="en-US" altLang="en-US" sz="1800" dirty="0"/>
              <a:t> processes specific types of authentication. Its interface exposes only two functions:</a:t>
            </a:r>
          </a:p>
          <a:p>
            <a:pPr marL="1074738" lvl="1" indent="-331788">
              <a:lnSpc>
                <a:spcPct val="100000"/>
              </a:lnSpc>
            </a:pPr>
            <a:r>
              <a:rPr lang="en-US" altLang="en-US" sz="1800" dirty="0"/>
              <a:t>authenticate performs authentication with the request.</a:t>
            </a:r>
          </a:p>
          <a:p>
            <a:pPr marL="1074738" lvl="1" indent="-331788">
              <a:lnSpc>
                <a:spcPct val="100000"/>
              </a:lnSpc>
            </a:pPr>
            <a:r>
              <a:rPr lang="en-US" altLang="en-US" sz="1800" dirty="0"/>
              <a:t>supports checks if this provider supports the indicated authentication type.</a:t>
            </a:r>
          </a:p>
          <a:p>
            <a:pPr marL="352425" indent="-352425">
              <a:lnSpc>
                <a:spcPct val="100000"/>
              </a:lnSpc>
            </a:pPr>
            <a:r>
              <a:rPr lang="en-US" altLang="en-US" sz="1800" dirty="0"/>
              <a:t>Spring Security provides some configuration helpers to quickly get common authentication manager features set up in your application. </a:t>
            </a:r>
          </a:p>
          <a:p>
            <a:pPr marL="352425" indent="-352425">
              <a:lnSpc>
                <a:spcPct val="100000"/>
              </a:lnSpc>
            </a:pPr>
            <a:r>
              <a:rPr lang="en-US" altLang="en-US" sz="1800" dirty="0"/>
              <a:t>The most commonly used helper is the </a:t>
            </a:r>
            <a:r>
              <a:rPr lang="en-US" altLang="en-US" sz="1800" dirty="0" err="1"/>
              <a:t>AuthenticationManagerBuilder</a:t>
            </a:r>
            <a:r>
              <a:rPr lang="en-US" altLang="en-US" sz="1800" dirty="0"/>
              <a:t>, which is great for setting up in-memory, JDBC, or LDAP user details or for adding a custom </a:t>
            </a:r>
            <a:r>
              <a:rPr lang="en-US" altLang="en-US" sz="1800" dirty="0" err="1"/>
              <a:t>UserDetailsService</a:t>
            </a:r>
            <a:endParaRPr lang="en-US" altLang="en-US" sz="1800" dirty="0"/>
          </a:p>
          <a:p>
            <a:pPr marL="571500" indent="-571500">
              <a:lnSpc>
                <a:spcPct val="100000"/>
              </a:lnSpc>
            </a:pPr>
            <a:endParaRPr lang="en-US" altLang="en-US" sz="1800" dirty="0"/>
          </a:p>
        </p:txBody>
      </p:sp>
    </p:spTree>
    <p:extLst>
      <p:ext uri="{BB962C8B-B14F-4D97-AF65-F5344CB8AC3E}">
        <p14:creationId xmlns:p14="http://schemas.microsoft.com/office/powerpoint/2010/main" val="2013361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USERDETAILSSERVICE</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bwMode="auto">
          <a:xfrm>
            <a:off x="655321" y="1083276"/>
            <a:ext cx="993073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52425" indent="-352425"/>
            <a:r>
              <a:rPr lang="en-US" altLang="en-US" sz="1800" dirty="0" err="1">
                <a:latin typeface="Arial" panose="020B0604020202020204" pitchFamily="34" charset="0"/>
                <a:cs typeface="Arial" panose="020B0604020202020204" pitchFamily="34" charset="0"/>
              </a:rPr>
              <a:t>UserDetailsService</a:t>
            </a:r>
            <a:r>
              <a:rPr lang="en-US" altLang="en-US" sz="1800" dirty="0">
                <a:latin typeface="Arial" panose="020B0604020202020204" pitchFamily="34" charset="0"/>
                <a:cs typeface="Arial" panose="020B0604020202020204" pitchFamily="34" charset="0"/>
              </a:rPr>
              <a:t> is described as a core interface that loads user-specific data in the Spring documentation.</a:t>
            </a:r>
          </a:p>
          <a:p>
            <a:pPr marL="352425" indent="-352425"/>
            <a:r>
              <a:rPr lang="en-US" altLang="en-US" sz="1800" dirty="0">
                <a:latin typeface="Arial" panose="020B0604020202020204" pitchFamily="34" charset="0"/>
                <a:cs typeface="Arial" panose="020B0604020202020204" pitchFamily="34" charset="0"/>
              </a:rPr>
              <a:t>In most use cases, authentication providers extract user identity information based on credentials from a database/ source and then perform validation. </a:t>
            </a:r>
          </a:p>
          <a:p>
            <a:pPr marL="352425" indent="-352425"/>
            <a:r>
              <a:rPr lang="en-US" altLang="en-US" sz="1800" dirty="0">
                <a:latin typeface="Arial" panose="020B0604020202020204" pitchFamily="34" charset="0"/>
                <a:cs typeface="Arial" panose="020B0604020202020204" pitchFamily="34" charset="0"/>
              </a:rPr>
              <a:t>Because this use case is so common, Spring developers decided to extract it as a separate interface, which exposes the single function: </a:t>
            </a:r>
            <a:r>
              <a:rPr lang="en-US" altLang="en-US" sz="1800" dirty="0" err="1">
                <a:latin typeface="Arial" panose="020B0604020202020204" pitchFamily="34" charset="0"/>
                <a:cs typeface="Arial" panose="020B0604020202020204" pitchFamily="34" charset="0"/>
              </a:rPr>
              <a:t>loadUserByUsername</a:t>
            </a:r>
            <a:r>
              <a:rPr lang="en-US" altLang="en-US" sz="1800" dirty="0">
                <a:latin typeface="Arial" panose="020B0604020202020204" pitchFamily="34" charset="0"/>
                <a:cs typeface="Arial" panose="020B0604020202020204" pitchFamily="34" charset="0"/>
              </a:rPr>
              <a:t> accepts username as a parameter and returns the user identity object.</a:t>
            </a:r>
          </a:p>
          <a:p>
            <a:pPr marL="352425" indent="-352425"/>
            <a:r>
              <a:rPr lang="en-US" altLang="en-US" sz="1800" dirty="0">
                <a:latin typeface="Arial" panose="020B0604020202020204" pitchFamily="34" charset="0"/>
                <a:cs typeface="Arial" panose="020B0604020202020204" pitchFamily="34" charset="0"/>
              </a:rPr>
              <a:t>when we accept the authentication request, we need to retrieve the correct identity from the database using the provided credentials and then verify it. For this, we need the implementation of the </a:t>
            </a:r>
            <a:r>
              <a:rPr lang="en-US" altLang="en-US" sz="1800" dirty="0" err="1">
                <a:latin typeface="Arial" panose="020B0604020202020204" pitchFamily="34" charset="0"/>
                <a:cs typeface="Arial" panose="020B0604020202020204" pitchFamily="34" charset="0"/>
              </a:rPr>
              <a:t>UserDetailsService</a:t>
            </a:r>
            <a:r>
              <a:rPr lang="en-US" altLang="en-US" sz="1800" dirty="0">
                <a:latin typeface="Arial" panose="020B0604020202020204" pitchFamily="34" charset="0"/>
                <a:cs typeface="Arial" panose="020B0604020202020204" pitchFamily="34" charset="0"/>
              </a:rPr>
              <a:t> interface, which is defined as follows:</a:t>
            </a:r>
          </a:p>
        </p:txBody>
      </p:sp>
      <p:sp>
        <p:nvSpPr>
          <p:cNvPr id="5" name="Rectangle 5"/>
          <p:cNvSpPr>
            <a:spLocks noChangeArrowheads="1"/>
          </p:cNvSpPr>
          <p:nvPr/>
        </p:nvSpPr>
        <p:spPr bwMode="auto">
          <a:xfrm>
            <a:off x="2679032" y="4390724"/>
            <a:ext cx="7620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dirty="0">
                <a:solidFill>
                  <a:srgbClr val="333333"/>
                </a:solidFill>
                <a:ea typeface="Calibri" panose="020F0502020204030204" pitchFamily="34" charset="0"/>
                <a:cs typeface="Calibri" panose="020F0502020204030204" pitchFamily="34" charset="0"/>
              </a:rPr>
              <a:t>public</a:t>
            </a:r>
            <a:r>
              <a:rPr lang="en-US" altLang="en-US" sz="1800" dirty="0">
                <a:ea typeface="Calibri" panose="020F0502020204030204" pitchFamily="34" charset="0"/>
                <a:cs typeface="Calibri" panose="020F0502020204030204" pitchFamily="34" charset="0"/>
              </a:rPr>
              <a:t> </a:t>
            </a:r>
            <a:r>
              <a:rPr lang="en-US" altLang="en-US" sz="1800" b="1" dirty="0">
                <a:solidFill>
                  <a:srgbClr val="333333"/>
                </a:solidFill>
                <a:ea typeface="Calibri" panose="020F0502020204030204" pitchFamily="34" charset="0"/>
                <a:cs typeface="Calibri" panose="020F0502020204030204" pitchFamily="34" charset="0"/>
              </a:rPr>
              <a:t>interface</a:t>
            </a:r>
            <a:r>
              <a:rPr lang="en-US" altLang="en-US" sz="1800" dirty="0">
                <a:ea typeface="Calibri" panose="020F0502020204030204" pitchFamily="34" charset="0"/>
                <a:cs typeface="Calibri" panose="020F0502020204030204" pitchFamily="34" charset="0"/>
              </a:rPr>
              <a:t> </a:t>
            </a:r>
            <a:r>
              <a:rPr lang="en-US" altLang="en-US" sz="1800" b="1" dirty="0" err="1">
                <a:solidFill>
                  <a:srgbClr val="445588"/>
                </a:solidFill>
                <a:ea typeface="Calibri" panose="020F0502020204030204" pitchFamily="34" charset="0"/>
                <a:cs typeface="Calibri" panose="020F0502020204030204" pitchFamily="34" charset="0"/>
              </a:rPr>
              <a:t>UserDetailsService</a:t>
            </a:r>
            <a:r>
              <a:rPr lang="en-US" altLang="en-US" sz="1800" dirty="0">
                <a:ea typeface="Calibri" panose="020F0502020204030204" pitchFamily="34" charset="0"/>
                <a:cs typeface="Calibri" panose="020F0502020204030204" pitchFamily="34" charset="0"/>
              </a:rPr>
              <a:t> { </a:t>
            </a:r>
          </a:p>
          <a:p>
            <a:pPr>
              <a:spcBef>
                <a:spcPct val="0"/>
              </a:spcBef>
              <a:buFontTx/>
              <a:buNone/>
            </a:pPr>
            <a:r>
              <a:rPr lang="en-US" altLang="en-US" sz="1800" dirty="0">
                <a:ea typeface="Calibri" panose="020F0502020204030204" pitchFamily="34" charset="0"/>
                <a:cs typeface="Calibri" panose="020F0502020204030204" pitchFamily="34" charset="0"/>
              </a:rPr>
              <a:t>	</a:t>
            </a:r>
            <a:r>
              <a:rPr lang="en-US" altLang="en-US" sz="1800" dirty="0" err="1">
                <a:ea typeface="Calibri" panose="020F0502020204030204" pitchFamily="34" charset="0"/>
                <a:cs typeface="Calibri" panose="020F0502020204030204" pitchFamily="34" charset="0"/>
              </a:rPr>
              <a:t>UserDetails</a:t>
            </a:r>
            <a:r>
              <a:rPr lang="en-US" altLang="en-US" sz="1800" dirty="0">
                <a:ea typeface="Calibri" panose="020F0502020204030204" pitchFamily="34" charset="0"/>
                <a:cs typeface="Calibri" panose="020F0502020204030204" pitchFamily="34" charset="0"/>
              </a:rPr>
              <a:t> </a:t>
            </a:r>
            <a:r>
              <a:rPr lang="en-US" altLang="en-US" sz="1800" b="1" dirty="0" err="1">
                <a:solidFill>
                  <a:srgbClr val="990000"/>
                </a:solidFill>
                <a:ea typeface="Calibri" panose="020F0502020204030204" pitchFamily="34" charset="0"/>
                <a:cs typeface="Calibri" panose="020F0502020204030204" pitchFamily="34" charset="0"/>
              </a:rPr>
              <a:t>loadUserByUsername</a:t>
            </a:r>
            <a:r>
              <a:rPr lang="en-US" altLang="en-US" sz="1800" dirty="0">
                <a:ea typeface="Calibri" panose="020F0502020204030204" pitchFamily="34" charset="0"/>
                <a:cs typeface="Calibri" panose="020F0502020204030204" pitchFamily="34" charset="0"/>
              </a:rPr>
              <a:t>(String username) </a:t>
            </a:r>
            <a:r>
              <a:rPr lang="en-US" altLang="en-US" sz="1800" b="1" dirty="0">
                <a:solidFill>
                  <a:srgbClr val="333333"/>
                </a:solidFill>
                <a:ea typeface="Calibri" panose="020F0502020204030204" pitchFamily="34" charset="0"/>
                <a:cs typeface="Calibri" panose="020F0502020204030204" pitchFamily="34" charset="0"/>
              </a:rPr>
              <a:t>throws</a:t>
            </a:r>
            <a:r>
              <a:rPr lang="en-US" altLang="en-US" sz="1800" dirty="0">
                <a:ea typeface="Calibri" panose="020F0502020204030204" pitchFamily="34" charset="0"/>
                <a:cs typeface="Calibri" panose="020F0502020204030204" pitchFamily="34" charset="0"/>
              </a:rPr>
              <a:t> </a:t>
            </a:r>
            <a:r>
              <a:rPr lang="en-US" altLang="en-US" sz="1800" dirty="0" err="1">
                <a:ea typeface="Calibri" panose="020F0502020204030204" pitchFamily="34" charset="0"/>
                <a:cs typeface="Calibri" panose="020F0502020204030204" pitchFamily="34" charset="0"/>
              </a:rPr>
              <a:t>UsernameNotFoundException</a:t>
            </a:r>
            <a:r>
              <a:rPr lang="en-US" altLang="en-US" sz="1800" dirty="0">
                <a:ea typeface="Calibri" panose="020F0502020204030204" pitchFamily="34" charset="0"/>
                <a:cs typeface="Calibri" panose="020F0502020204030204" pitchFamily="34" charset="0"/>
              </a:rPr>
              <a:t>; </a:t>
            </a:r>
          </a:p>
          <a:p>
            <a:pPr>
              <a:spcBef>
                <a:spcPct val="0"/>
              </a:spcBef>
              <a:buFontTx/>
              <a:buNone/>
            </a:pPr>
            <a:r>
              <a:rPr lang="en-US" altLang="en-US" sz="1800" dirty="0">
                <a:ea typeface="Calibri" panose="020F0502020204030204" pitchFamily="34" charset="0"/>
                <a:cs typeface="Calibri" panose="020F0502020204030204" pitchFamily="34" charset="0"/>
              </a:rPr>
              <a:t>}</a:t>
            </a:r>
          </a:p>
        </p:txBody>
      </p:sp>
      <p:sp>
        <p:nvSpPr>
          <p:cNvPr id="6" name="Rounded Rectangle 5"/>
          <p:cNvSpPr/>
          <p:nvPr/>
        </p:nvSpPr>
        <p:spPr>
          <a:xfrm>
            <a:off x="1973179" y="4170947"/>
            <a:ext cx="7956884" cy="1716506"/>
          </a:xfrm>
          <a:prstGeom prst="roundRect">
            <a:avLst/>
          </a:prstGeom>
          <a:noFill/>
          <a:ln w="3810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5218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IMPLEMENT AUTHENTICATION</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bwMode="auto">
          <a:xfrm>
            <a:off x="655321" y="1136049"/>
            <a:ext cx="802163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52425" indent="-352425"/>
            <a:r>
              <a:rPr lang="en-US" altLang="en-US" sz="1800" dirty="0">
                <a:latin typeface="Arial" panose="020B0604020202020204" pitchFamily="34" charset="0"/>
                <a:cs typeface="Arial" panose="020B0604020202020204" pitchFamily="34" charset="0"/>
              </a:rPr>
              <a:t>To customize Spring Security, we need a configuration class annotated with @</a:t>
            </a:r>
            <a:r>
              <a:rPr lang="en-US" altLang="en-US" sz="1800" dirty="0" err="1">
                <a:latin typeface="Arial" panose="020B0604020202020204" pitchFamily="34" charset="0"/>
                <a:cs typeface="Arial" panose="020B0604020202020204" pitchFamily="34" charset="0"/>
              </a:rPr>
              <a:t>EnableWebSecurity</a:t>
            </a:r>
            <a:r>
              <a:rPr lang="en-US" altLang="en-US" sz="1800" dirty="0">
                <a:latin typeface="Arial" panose="020B0604020202020204" pitchFamily="34" charset="0"/>
                <a:cs typeface="Arial" panose="020B0604020202020204" pitchFamily="34" charset="0"/>
              </a:rPr>
              <a:t> annotation in our </a:t>
            </a:r>
            <a:r>
              <a:rPr lang="en-US" altLang="en-US" sz="1800" dirty="0" err="1">
                <a:latin typeface="Arial" panose="020B0604020202020204" pitchFamily="34" charset="0"/>
                <a:cs typeface="Arial" panose="020B0604020202020204" pitchFamily="34" charset="0"/>
              </a:rPr>
              <a:t>classpath</a:t>
            </a:r>
            <a:r>
              <a:rPr lang="en-US" altLang="en-US" sz="1800" dirty="0">
                <a:latin typeface="Arial" panose="020B0604020202020204" pitchFamily="34" charset="0"/>
                <a:cs typeface="Arial" panose="020B0604020202020204" pitchFamily="34" charset="0"/>
              </a:rPr>
              <a:t>. Also, to simplify the customization process, the framework exposes a </a:t>
            </a:r>
            <a:r>
              <a:rPr lang="en-US" altLang="en-US" sz="1800" dirty="0" err="1">
                <a:latin typeface="Arial" panose="020B0604020202020204" pitchFamily="34" charset="0"/>
                <a:cs typeface="Arial" panose="020B0604020202020204" pitchFamily="34" charset="0"/>
              </a:rPr>
              <a:t>WebSecurityConfigurerAdapter</a:t>
            </a:r>
            <a:r>
              <a:rPr lang="en-US" altLang="en-US" sz="1800" dirty="0">
                <a:latin typeface="Arial" panose="020B0604020202020204" pitchFamily="34" charset="0"/>
                <a:cs typeface="Arial" panose="020B0604020202020204" pitchFamily="34" charset="0"/>
              </a:rPr>
              <a:t> class. We will extend this adapter and override both of its functions so as to:</a:t>
            </a:r>
          </a:p>
          <a:p>
            <a:pPr marL="352425" indent="-352425"/>
            <a:r>
              <a:rPr lang="en-US" altLang="en-US" sz="1800" dirty="0">
                <a:latin typeface="Arial" panose="020B0604020202020204" pitchFamily="34" charset="0"/>
                <a:cs typeface="Arial" panose="020B0604020202020204" pitchFamily="34" charset="0"/>
              </a:rPr>
              <a:t>Configure the authentication manager with the correct provider</a:t>
            </a:r>
          </a:p>
          <a:p>
            <a:pPr marL="352425" indent="-352425"/>
            <a:r>
              <a:rPr lang="en-US" altLang="en-US" sz="1800" dirty="0">
                <a:latin typeface="Arial" panose="020B0604020202020204" pitchFamily="34" charset="0"/>
                <a:cs typeface="Arial" panose="020B0604020202020204" pitchFamily="34" charset="0"/>
              </a:rPr>
              <a:t>Configure web security (public URLs, private URLs, authorization, etc.)</a:t>
            </a:r>
          </a:p>
        </p:txBody>
      </p:sp>
      <p:sp>
        <p:nvSpPr>
          <p:cNvPr id="5" name="Rectangle 2"/>
          <p:cNvSpPr>
            <a:spLocks noChangeArrowheads="1"/>
          </p:cNvSpPr>
          <p:nvPr/>
        </p:nvSpPr>
        <p:spPr bwMode="auto">
          <a:xfrm>
            <a:off x="1144271" y="3531185"/>
            <a:ext cx="8242300"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dirty="0">
                <a:solidFill>
                  <a:srgbClr val="999999"/>
                </a:solidFill>
                <a:ea typeface="Calibri" panose="020F0502020204030204" pitchFamily="34" charset="0"/>
                <a:cs typeface="Calibri" panose="020F0502020204030204" pitchFamily="34" charset="0"/>
              </a:rPr>
              <a:t>@</a:t>
            </a:r>
            <a:r>
              <a:rPr lang="en-US" altLang="en-US" sz="1800" b="1" dirty="0" err="1">
                <a:solidFill>
                  <a:srgbClr val="999999"/>
                </a:solidFill>
                <a:ea typeface="Calibri" panose="020F0502020204030204" pitchFamily="34" charset="0"/>
                <a:cs typeface="Calibri" panose="020F0502020204030204" pitchFamily="34" charset="0"/>
              </a:rPr>
              <a:t>EnableWebSecurity</a:t>
            </a:r>
            <a:r>
              <a:rPr lang="en-US" altLang="en-US" sz="1800" dirty="0">
                <a:ea typeface="Calibri" panose="020F0502020204030204" pitchFamily="34" charset="0"/>
                <a:cs typeface="Calibri" panose="020F0502020204030204" pitchFamily="34" charset="0"/>
              </a:rPr>
              <a:t> </a:t>
            </a:r>
            <a:r>
              <a:rPr lang="en-US" altLang="en-US" sz="1800" b="1" dirty="0">
                <a:solidFill>
                  <a:srgbClr val="333333"/>
                </a:solidFill>
                <a:ea typeface="Calibri" panose="020F0502020204030204" pitchFamily="34" charset="0"/>
                <a:cs typeface="Calibri" panose="020F0502020204030204" pitchFamily="34" charset="0"/>
              </a:rPr>
              <a:t>public</a:t>
            </a:r>
            <a:r>
              <a:rPr lang="en-US" altLang="en-US" sz="1800" dirty="0">
                <a:ea typeface="Calibri" panose="020F0502020204030204" pitchFamily="34" charset="0"/>
                <a:cs typeface="Calibri" panose="020F0502020204030204" pitchFamily="34" charset="0"/>
              </a:rPr>
              <a:t> </a:t>
            </a:r>
            <a:r>
              <a:rPr lang="en-US" altLang="en-US" sz="1800" b="1" dirty="0">
                <a:solidFill>
                  <a:srgbClr val="333333"/>
                </a:solidFill>
                <a:ea typeface="Calibri" panose="020F0502020204030204" pitchFamily="34" charset="0"/>
                <a:cs typeface="Calibri" panose="020F0502020204030204" pitchFamily="34" charset="0"/>
              </a:rPr>
              <a:t>class</a:t>
            </a:r>
            <a:r>
              <a:rPr lang="en-US" altLang="en-US" sz="1800" dirty="0">
                <a:ea typeface="Calibri" panose="020F0502020204030204" pitchFamily="34" charset="0"/>
                <a:cs typeface="Calibri" panose="020F0502020204030204" pitchFamily="34" charset="0"/>
              </a:rPr>
              <a:t> </a:t>
            </a:r>
            <a:r>
              <a:rPr lang="en-US" altLang="en-US" sz="1800" b="1" dirty="0" err="1">
                <a:solidFill>
                  <a:srgbClr val="445588"/>
                </a:solidFill>
                <a:ea typeface="Calibri" panose="020F0502020204030204" pitchFamily="34" charset="0"/>
                <a:cs typeface="Calibri" panose="020F0502020204030204" pitchFamily="34" charset="0"/>
              </a:rPr>
              <a:t>SecurityConfig</a:t>
            </a:r>
            <a:r>
              <a:rPr lang="en-US" altLang="en-US" sz="1800" dirty="0">
                <a:ea typeface="Calibri" panose="020F0502020204030204" pitchFamily="34" charset="0"/>
                <a:cs typeface="Calibri" panose="020F0502020204030204" pitchFamily="34" charset="0"/>
              </a:rPr>
              <a:t> </a:t>
            </a:r>
            <a:r>
              <a:rPr lang="en-US" altLang="en-US" sz="1800" b="1" dirty="0">
                <a:solidFill>
                  <a:srgbClr val="333333"/>
                </a:solidFill>
                <a:ea typeface="Calibri" panose="020F0502020204030204" pitchFamily="34" charset="0"/>
                <a:cs typeface="Calibri" panose="020F0502020204030204" pitchFamily="34" charset="0"/>
              </a:rPr>
              <a:t>extends</a:t>
            </a:r>
            <a:r>
              <a:rPr lang="en-US" altLang="en-US" sz="1800" dirty="0">
                <a:ea typeface="Calibri" panose="020F0502020204030204" pitchFamily="34" charset="0"/>
                <a:cs typeface="Calibri" panose="020F0502020204030204" pitchFamily="34" charset="0"/>
              </a:rPr>
              <a:t> </a:t>
            </a:r>
            <a:r>
              <a:rPr lang="en-US" altLang="en-US" sz="1800" b="1" dirty="0" err="1">
                <a:solidFill>
                  <a:srgbClr val="445588"/>
                </a:solidFill>
                <a:ea typeface="Calibri" panose="020F0502020204030204" pitchFamily="34" charset="0"/>
                <a:cs typeface="Calibri" panose="020F0502020204030204" pitchFamily="34" charset="0"/>
              </a:rPr>
              <a:t>WebSecurityConfigurerAdapter</a:t>
            </a:r>
            <a:r>
              <a:rPr lang="en-US" altLang="en-US" sz="1800" dirty="0">
                <a:ea typeface="Calibri" panose="020F0502020204030204" pitchFamily="34" charset="0"/>
                <a:cs typeface="Calibri" panose="020F0502020204030204" pitchFamily="34" charset="0"/>
              </a:rPr>
              <a:t> { </a:t>
            </a:r>
          </a:p>
          <a:p>
            <a:pPr>
              <a:spcBef>
                <a:spcPct val="0"/>
              </a:spcBef>
              <a:buFontTx/>
              <a:buNone/>
            </a:pPr>
            <a:r>
              <a:rPr lang="en-US" altLang="en-US" sz="1800" b="1" dirty="0">
                <a:solidFill>
                  <a:srgbClr val="999999"/>
                </a:solidFill>
                <a:ea typeface="Calibri" panose="020F0502020204030204" pitchFamily="34" charset="0"/>
                <a:cs typeface="Calibri" panose="020F0502020204030204" pitchFamily="34" charset="0"/>
              </a:rPr>
              <a:t>@Override</a:t>
            </a:r>
            <a:r>
              <a:rPr lang="en-US" altLang="en-US" sz="1800" dirty="0">
                <a:ea typeface="Calibri" panose="020F0502020204030204" pitchFamily="34" charset="0"/>
                <a:cs typeface="Calibri" panose="020F0502020204030204" pitchFamily="34" charset="0"/>
              </a:rPr>
              <a:t> </a:t>
            </a:r>
            <a:r>
              <a:rPr lang="en-US" altLang="en-US" sz="1800" b="1" dirty="0">
                <a:solidFill>
                  <a:srgbClr val="333333"/>
                </a:solidFill>
                <a:ea typeface="Calibri" panose="020F0502020204030204" pitchFamily="34" charset="0"/>
                <a:cs typeface="Calibri" panose="020F0502020204030204" pitchFamily="34" charset="0"/>
              </a:rPr>
              <a:t>protected</a:t>
            </a:r>
            <a:r>
              <a:rPr lang="en-US" altLang="en-US" sz="1800" dirty="0">
                <a:ea typeface="Calibri" panose="020F0502020204030204" pitchFamily="34" charset="0"/>
                <a:cs typeface="Calibri" panose="020F0502020204030204" pitchFamily="34" charset="0"/>
              </a:rPr>
              <a:t> </a:t>
            </a:r>
            <a:r>
              <a:rPr lang="en-US" altLang="en-US" sz="1800" b="1" dirty="0">
                <a:solidFill>
                  <a:srgbClr val="333333"/>
                </a:solidFill>
                <a:ea typeface="Calibri" panose="020F0502020204030204" pitchFamily="34" charset="0"/>
                <a:cs typeface="Calibri" panose="020F0502020204030204" pitchFamily="34" charset="0"/>
              </a:rPr>
              <a:t>void</a:t>
            </a:r>
            <a:r>
              <a:rPr lang="en-US" altLang="en-US" sz="1800" dirty="0">
                <a:ea typeface="Calibri" panose="020F0502020204030204" pitchFamily="34" charset="0"/>
                <a:cs typeface="Calibri" panose="020F0502020204030204" pitchFamily="34" charset="0"/>
              </a:rPr>
              <a:t> </a:t>
            </a:r>
            <a:r>
              <a:rPr lang="en-US" altLang="en-US" sz="1800" b="1" dirty="0">
                <a:solidFill>
                  <a:srgbClr val="990000"/>
                </a:solidFill>
                <a:ea typeface="Calibri" panose="020F0502020204030204" pitchFamily="34" charset="0"/>
                <a:cs typeface="Calibri" panose="020F0502020204030204" pitchFamily="34" charset="0"/>
              </a:rPr>
              <a:t>configure</a:t>
            </a:r>
            <a:r>
              <a:rPr lang="en-US" altLang="en-US" sz="1800" dirty="0">
                <a:ea typeface="Calibri" panose="020F0502020204030204" pitchFamily="34" charset="0"/>
                <a:cs typeface="Calibri" panose="020F0502020204030204" pitchFamily="34" charset="0"/>
              </a:rPr>
              <a:t>(</a:t>
            </a:r>
            <a:r>
              <a:rPr lang="en-US" altLang="en-US" sz="1800" dirty="0" err="1">
                <a:ea typeface="Calibri" panose="020F0502020204030204" pitchFamily="34" charset="0"/>
                <a:cs typeface="Calibri" panose="020F0502020204030204" pitchFamily="34" charset="0"/>
              </a:rPr>
              <a:t>AuthenticationManagerBuilder</a:t>
            </a:r>
            <a:r>
              <a:rPr lang="en-US" altLang="en-US" sz="1800" dirty="0">
                <a:ea typeface="Calibri" panose="020F0502020204030204" pitchFamily="34" charset="0"/>
                <a:cs typeface="Calibri" panose="020F0502020204030204" pitchFamily="34" charset="0"/>
              </a:rPr>
              <a:t> </a:t>
            </a:r>
            <a:r>
              <a:rPr lang="en-US" altLang="en-US" sz="1800" dirty="0" err="1">
                <a:ea typeface="Calibri" panose="020F0502020204030204" pitchFamily="34" charset="0"/>
                <a:cs typeface="Calibri" panose="020F0502020204030204" pitchFamily="34" charset="0"/>
              </a:rPr>
              <a:t>auth</a:t>
            </a:r>
            <a:r>
              <a:rPr lang="en-US" altLang="en-US" sz="1800" dirty="0">
                <a:ea typeface="Calibri" panose="020F0502020204030204" pitchFamily="34" charset="0"/>
                <a:cs typeface="Calibri" panose="020F0502020204030204" pitchFamily="34" charset="0"/>
              </a:rPr>
              <a:t>) </a:t>
            </a:r>
            <a:r>
              <a:rPr lang="en-US" altLang="en-US" sz="1800" b="1" dirty="0">
                <a:solidFill>
                  <a:srgbClr val="333333"/>
                </a:solidFill>
                <a:ea typeface="Calibri" panose="020F0502020204030204" pitchFamily="34" charset="0"/>
                <a:cs typeface="Calibri" panose="020F0502020204030204" pitchFamily="34" charset="0"/>
              </a:rPr>
              <a:t>throws</a:t>
            </a:r>
            <a:r>
              <a:rPr lang="en-US" altLang="en-US" sz="1800" dirty="0">
                <a:ea typeface="Calibri" panose="020F0502020204030204" pitchFamily="34" charset="0"/>
                <a:cs typeface="Calibri" panose="020F0502020204030204" pitchFamily="34" charset="0"/>
              </a:rPr>
              <a:t> Exception { </a:t>
            </a:r>
          </a:p>
          <a:p>
            <a:pPr>
              <a:spcBef>
                <a:spcPct val="0"/>
              </a:spcBef>
              <a:buFontTx/>
              <a:buNone/>
            </a:pPr>
            <a:r>
              <a:rPr lang="en-US" altLang="en-US" sz="1800" i="1" dirty="0">
                <a:solidFill>
                  <a:srgbClr val="999988"/>
                </a:solidFill>
                <a:ea typeface="Calibri" panose="020F0502020204030204" pitchFamily="34" charset="0"/>
                <a:cs typeface="Calibri" panose="020F0502020204030204" pitchFamily="34" charset="0"/>
              </a:rPr>
              <a:t>// TODO configure authentication manager</a:t>
            </a:r>
            <a:r>
              <a:rPr lang="en-US" altLang="en-US" sz="1800" dirty="0">
                <a:ea typeface="Calibri" panose="020F0502020204030204" pitchFamily="34" charset="0"/>
                <a:cs typeface="Calibri" panose="020F0502020204030204" pitchFamily="34" charset="0"/>
              </a:rPr>
              <a:t> }</a:t>
            </a:r>
          </a:p>
          <a:p>
            <a:pPr>
              <a:spcBef>
                <a:spcPct val="0"/>
              </a:spcBef>
              <a:buFontTx/>
              <a:buNone/>
            </a:pPr>
            <a:r>
              <a:rPr lang="en-US" altLang="en-US" sz="1800" dirty="0">
                <a:ea typeface="Calibri" panose="020F0502020204030204" pitchFamily="34" charset="0"/>
                <a:cs typeface="Calibri" panose="020F0502020204030204" pitchFamily="34" charset="0"/>
              </a:rPr>
              <a:t> </a:t>
            </a:r>
            <a:r>
              <a:rPr lang="en-US" altLang="en-US" sz="1800" b="1" dirty="0">
                <a:solidFill>
                  <a:srgbClr val="999999"/>
                </a:solidFill>
                <a:ea typeface="Calibri" panose="020F0502020204030204" pitchFamily="34" charset="0"/>
                <a:cs typeface="Calibri" panose="020F0502020204030204" pitchFamily="34" charset="0"/>
              </a:rPr>
              <a:t>@Override</a:t>
            </a:r>
            <a:r>
              <a:rPr lang="en-US" altLang="en-US" sz="1800" dirty="0">
                <a:ea typeface="Calibri" panose="020F0502020204030204" pitchFamily="34" charset="0"/>
                <a:cs typeface="Calibri" panose="020F0502020204030204" pitchFamily="34" charset="0"/>
              </a:rPr>
              <a:t> </a:t>
            </a:r>
            <a:r>
              <a:rPr lang="en-US" altLang="en-US" sz="1800" b="1" dirty="0">
                <a:solidFill>
                  <a:srgbClr val="333333"/>
                </a:solidFill>
                <a:ea typeface="Calibri" panose="020F0502020204030204" pitchFamily="34" charset="0"/>
                <a:cs typeface="Calibri" panose="020F0502020204030204" pitchFamily="34" charset="0"/>
              </a:rPr>
              <a:t>protected</a:t>
            </a:r>
            <a:r>
              <a:rPr lang="en-US" altLang="en-US" sz="1800" dirty="0">
                <a:ea typeface="Calibri" panose="020F0502020204030204" pitchFamily="34" charset="0"/>
                <a:cs typeface="Calibri" panose="020F0502020204030204" pitchFamily="34" charset="0"/>
              </a:rPr>
              <a:t> </a:t>
            </a:r>
            <a:r>
              <a:rPr lang="en-US" altLang="en-US" sz="1800" b="1" dirty="0">
                <a:solidFill>
                  <a:srgbClr val="333333"/>
                </a:solidFill>
                <a:ea typeface="Calibri" panose="020F0502020204030204" pitchFamily="34" charset="0"/>
                <a:cs typeface="Calibri" panose="020F0502020204030204" pitchFamily="34" charset="0"/>
              </a:rPr>
              <a:t>void</a:t>
            </a:r>
            <a:r>
              <a:rPr lang="en-US" altLang="en-US" sz="1800" dirty="0">
                <a:ea typeface="Calibri" panose="020F0502020204030204" pitchFamily="34" charset="0"/>
                <a:cs typeface="Calibri" panose="020F0502020204030204" pitchFamily="34" charset="0"/>
              </a:rPr>
              <a:t> </a:t>
            </a:r>
            <a:r>
              <a:rPr lang="en-US" altLang="en-US" sz="1800" b="1" dirty="0">
                <a:solidFill>
                  <a:srgbClr val="990000"/>
                </a:solidFill>
                <a:ea typeface="Calibri" panose="020F0502020204030204" pitchFamily="34" charset="0"/>
                <a:cs typeface="Calibri" panose="020F0502020204030204" pitchFamily="34" charset="0"/>
              </a:rPr>
              <a:t>configure</a:t>
            </a:r>
            <a:r>
              <a:rPr lang="en-US" altLang="en-US" sz="1800" dirty="0">
                <a:ea typeface="Calibri" panose="020F0502020204030204" pitchFamily="34" charset="0"/>
                <a:cs typeface="Calibri" panose="020F0502020204030204" pitchFamily="34" charset="0"/>
              </a:rPr>
              <a:t>(</a:t>
            </a:r>
            <a:r>
              <a:rPr lang="en-US" altLang="en-US" sz="1800" dirty="0" err="1">
                <a:ea typeface="Calibri" panose="020F0502020204030204" pitchFamily="34" charset="0"/>
                <a:cs typeface="Calibri" panose="020F0502020204030204" pitchFamily="34" charset="0"/>
              </a:rPr>
              <a:t>HttpSecurity</a:t>
            </a:r>
            <a:r>
              <a:rPr lang="en-US" altLang="en-US" sz="1800" dirty="0">
                <a:ea typeface="Calibri" panose="020F0502020204030204" pitchFamily="34" charset="0"/>
                <a:cs typeface="Calibri" panose="020F0502020204030204" pitchFamily="34" charset="0"/>
              </a:rPr>
              <a:t> http) </a:t>
            </a:r>
            <a:r>
              <a:rPr lang="en-US" altLang="en-US" sz="1800" b="1" dirty="0">
                <a:solidFill>
                  <a:srgbClr val="333333"/>
                </a:solidFill>
                <a:ea typeface="Calibri" panose="020F0502020204030204" pitchFamily="34" charset="0"/>
                <a:cs typeface="Calibri" panose="020F0502020204030204" pitchFamily="34" charset="0"/>
              </a:rPr>
              <a:t>throws</a:t>
            </a:r>
            <a:r>
              <a:rPr lang="en-US" altLang="en-US" sz="1800" dirty="0">
                <a:ea typeface="Calibri" panose="020F0502020204030204" pitchFamily="34" charset="0"/>
                <a:cs typeface="Calibri" panose="020F0502020204030204" pitchFamily="34" charset="0"/>
              </a:rPr>
              <a:t> Exception {</a:t>
            </a:r>
          </a:p>
          <a:p>
            <a:pPr>
              <a:spcBef>
                <a:spcPct val="0"/>
              </a:spcBef>
              <a:buFontTx/>
              <a:buNone/>
            </a:pPr>
            <a:r>
              <a:rPr lang="en-US" altLang="en-US" sz="1800" dirty="0">
                <a:ea typeface="Calibri" panose="020F0502020204030204" pitchFamily="34" charset="0"/>
                <a:cs typeface="Calibri" panose="020F0502020204030204" pitchFamily="34" charset="0"/>
              </a:rPr>
              <a:t> </a:t>
            </a:r>
            <a:r>
              <a:rPr lang="en-US" altLang="en-US" sz="1800" i="1" dirty="0">
                <a:solidFill>
                  <a:srgbClr val="999988"/>
                </a:solidFill>
                <a:ea typeface="Calibri" panose="020F0502020204030204" pitchFamily="34" charset="0"/>
                <a:cs typeface="Calibri" panose="020F0502020204030204" pitchFamily="34" charset="0"/>
              </a:rPr>
              <a:t>// TODO configure web security</a:t>
            </a:r>
            <a:r>
              <a:rPr lang="en-US" altLang="en-US" sz="1800" dirty="0">
                <a:ea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1680241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
          </p:nvPr>
        </p:nvPicPr>
        <p:blipFill rotWithShape="1">
          <a:blip r:embed="rId2" cstate="email">
            <a:extLst>
              <a:ext uri="{28A0092B-C50C-407E-A947-70E740481C1C}">
                <a14:useLocalDpi xmlns:a14="http://schemas.microsoft.com/office/drawing/2010/main"/>
              </a:ext>
            </a:extLst>
          </a:blip>
          <a:srcRect/>
          <a:stretch/>
        </p:blipFill>
        <p:spPr>
          <a:solidFill>
            <a:schemeClr val="bg1">
              <a:lumMod val="95000"/>
            </a:schemeClr>
          </a:solidFill>
        </p:spPr>
      </p:pic>
      <p:sp>
        <p:nvSpPr>
          <p:cNvPr id="13" name="Rectangle 12">
            <a:extLst>
              <a:ext uri="{FF2B5EF4-FFF2-40B4-BE49-F238E27FC236}">
                <a16:creationId xmlns:a16="http://schemas.microsoft.com/office/drawing/2014/main" id="{EE1D1380-BC28-F74F-8866-BD4C0AD42595}"/>
              </a:ext>
            </a:extLst>
          </p:cNvPr>
          <p:cNvSpPr/>
          <p:nvPr/>
        </p:nvSpPr>
        <p:spPr>
          <a:xfrm>
            <a:off x="1588" y="-14288"/>
            <a:ext cx="12188825" cy="6872288"/>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sym typeface="Arial"/>
            </a:endParaRPr>
          </a:p>
        </p:txBody>
      </p:sp>
      <p:sp>
        <p:nvSpPr>
          <p:cNvPr id="6" name="Rectangle 5"/>
          <p:cNvSpPr/>
          <p:nvPr/>
        </p:nvSpPr>
        <p:spPr>
          <a:xfrm>
            <a:off x="1588" y="3190420"/>
            <a:ext cx="12188825" cy="2510293"/>
          </a:xfrm>
          <a:prstGeom prst="rect">
            <a:avLst/>
          </a:prstGeom>
          <a:gradFill flip="none" rotWithShape="1">
            <a:gsLst>
              <a:gs pos="13000">
                <a:srgbClr val="25B6C2">
                  <a:alpha val="50000"/>
                </a:srgbClr>
              </a:gs>
              <a:gs pos="100000">
                <a:srgbClr val="0692DB">
                  <a:alpha val="50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sym typeface="Arial"/>
            </a:endParaRPr>
          </a:p>
        </p:txBody>
      </p:sp>
      <p:sp>
        <p:nvSpPr>
          <p:cNvPr id="7" name="Rectangle 6"/>
          <p:cNvSpPr/>
          <p:nvPr/>
        </p:nvSpPr>
        <p:spPr>
          <a:xfrm>
            <a:off x="1588" y="3362964"/>
            <a:ext cx="12188825" cy="2128315"/>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FFFF"/>
              </a:solidFill>
              <a:effectLst/>
              <a:uLnTx/>
              <a:uFillTx/>
              <a:latin typeface="Arial" panose="020B0604020202020204"/>
              <a:ea typeface="굴림" panose="020B0600000101010101" pitchFamily="34" charset="-127"/>
              <a:cs typeface="+mn-cs"/>
              <a:sym typeface="Arial"/>
            </a:endParaRPr>
          </a:p>
        </p:txBody>
      </p:sp>
      <p:sp>
        <p:nvSpPr>
          <p:cNvPr id="19" name="TextBox 18">
            <a:extLst>
              <a:ext uri="{FF2B5EF4-FFF2-40B4-BE49-F238E27FC236}">
                <a16:creationId xmlns:a16="http://schemas.microsoft.com/office/drawing/2014/main" id="{B945CD40-9ABD-7441-A0F8-C5ACA34BB34C}"/>
              </a:ext>
            </a:extLst>
          </p:cNvPr>
          <p:cNvSpPr txBox="1"/>
          <p:nvPr/>
        </p:nvSpPr>
        <p:spPr>
          <a:xfrm>
            <a:off x="3841715" y="3436581"/>
            <a:ext cx="4508571" cy="646331"/>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srgbClr val="FFFFFF"/>
                </a:solidFill>
                <a:effectLst/>
                <a:uLnTx/>
                <a:uFillTx/>
                <a:latin typeface="Arial" panose="020B0604020202020204" pitchFamily="34" charset="0"/>
                <a:ea typeface="Cambria" panose="02040503050406030204" pitchFamily="18" charset="0"/>
                <a:cs typeface="Arial" panose="020B0604020202020204" pitchFamily="34" charset="0"/>
                <a:sym typeface="Arial"/>
              </a:rPr>
              <a:t>DISCLAIMER</a:t>
            </a:r>
            <a:endParaRPr kumimoji="0" lang="en-US" sz="3300" b="0" i="0" u="none" strike="noStrike" kern="1200" cap="none" spc="150" normalizeH="0" baseline="0" noProof="0" dirty="0">
              <a:ln>
                <a:noFill/>
              </a:ln>
              <a:solidFill>
                <a:srgbClr val="FFFFFF"/>
              </a:solidFill>
              <a:effectLst/>
              <a:uLnTx/>
              <a:uFillTx/>
              <a:latin typeface="Arial" panose="020B0604020202020204" pitchFamily="34" charset="0"/>
              <a:ea typeface="Lato Medium" panose="020F0502020204030203" pitchFamily="34" charset="0"/>
              <a:cs typeface="Arial" panose="020B0604020202020204" pitchFamily="34" charset="0"/>
              <a:sym typeface="Arial"/>
            </a:endParaRPr>
          </a:p>
        </p:txBody>
      </p:sp>
      <p:sp>
        <p:nvSpPr>
          <p:cNvPr id="20" name="TextBox 19">
            <a:extLst>
              <a:ext uri="{FF2B5EF4-FFF2-40B4-BE49-F238E27FC236}">
                <a16:creationId xmlns:a16="http://schemas.microsoft.com/office/drawing/2014/main" id="{B945CD40-9ABD-7441-A0F8-C5ACA34BB34C}"/>
              </a:ext>
            </a:extLst>
          </p:cNvPr>
          <p:cNvSpPr txBox="1"/>
          <p:nvPr/>
        </p:nvSpPr>
        <p:spPr>
          <a:xfrm>
            <a:off x="442135" y="4060016"/>
            <a:ext cx="11307731" cy="1200329"/>
          </a:xfrm>
          <a:prstGeom prst="rect">
            <a:avLst/>
          </a:prstGeom>
          <a:noFill/>
          <a:ln>
            <a:noFill/>
          </a:ln>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The training content and delivery of this presentation is confidential, and cannot be recorded, or copied and distributed to any third party, without the written consent of </a:t>
            </a:r>
            <a:r>
              <a:rPr kumimoji="0" lang="en-IN" sz="24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sym typeface="Arial"/>
              </a:rPr>
              <a:t>Imarticus</a:t>
            </a: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 Learning </a:t>
            </a:r>
            <a:r>
              <a:rPr kumimoji="0" lang="en-IN" sz="2400"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sym typeface="Arial"/>
              </a:rPr>
              <a:t>Pvt.</a:t>
            </a:r>
            <a:r>
              <a:rPr kumimoji="0" lang="en-IN" sz="24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 Ltd.</a:t>
            </a:r>
          </a:p>
        </p:txBody>
      </p:sp>
      <p:pic>
        <p:nvPicPr>
          <p:cNvPr id="10" name="Picture 9">
            <a:extLst>
              <a:ext uri="{FF2B5EF4-FFF2-40B4-BE49-F238E27FC236}">
                <a16:creationId xmlns:a16="http://schemas.microsoft.com/office/drawing/2014/main" id="{FD2F1F8A-2FB7-9A40-A217-3062119BAE8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605081" y="442892"/>
            <a:ext cx="2507744" cy="790998"/>
          </a:xfrm>
          <a:prstGeom prst="rect">
            <a:avLst/>
          </a:prstGeom>
        </p:spPr>
      </p:pic>
    </p:spTree>
    <p:extLst>
      <p:ext uri="{BB962C8B-B14F-4D97-AF65-F5344CB8AC3E}">
        <p14:creationId xmlns:p14="http://schemas.microsoft.com/office/powerpoint/2010/main" val="1338777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IMPLEMENT AUTHENTICATION</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itle 1">
            <a:extLst>
              <a:ext uri="{FF2B5EF4-FFF2-40B4-BE49-F238E27FC236}">
                <a16:creationId xmlns:a16="http://schemas.microsoft.com/office/drawing/2014/main" id="{D3A0E22E-ABBC-1C4B-BA23-01B3795B22E9}"/>
              </a:ext>
            </a:extLst>
          </p:cNvPr>
          <p:cNvSpPr txBox="1">
            <a:spLocks/>
          </p:cNvSpPr>
          <p:nvPr/>
        </p:nvSpPr>
        <p:spPr bwMode="auto">
          <a:xfrm>
            <a:off x="368300" y="2514600"/>
            <a:ext cx="882015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2600" b="1" kern="1200" baseline="0">
                <a:solidFill>
                  <a:schemeClr val="tx1"/>
                </a:solidFill>
                <a:effectLst>
                  <a:outerShdw blurRad="38100" dist="38100" dir="2700000" algn="tl">
                    <a:srgbClr val="000000">
                      <a:alpha val="43137"/>
                    </a:srgbClr>
                  </a:outerShdw>
                </a:effectLst>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defRPr/>
            </a:pPr>
            <a:endParaRPr lang="en-US"/>
          </a:p>
        </p:txBody>
      </p:sp>
      <p:sp>
        <p:nvSpPr>
          <p:cNvPr id="5" name="Content Placeholder 2"/>
          <p:cNvSpPr txBox="1">
            <a:spLocks/>
          </p:cNvSpPr>
          <p:nvPr/>
        </p:nvSpPr>
        <p:spPr bwMode="auto">
          <a:xfrm>
            <a:off x="648336" y="1049338"/>
            <a:ext cx="35941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r>
              <a:rPr lang="en-US" altLang="en-US" sz="1800" dirty="0">
                <a:latin typeface="Arial" panose="020B0604020202020204" pitchFamily="34" charset="0"/>
                <a:cs typeface="Arial" panose="020B0604020202020204" pitchFamily="34" charset="0"/>
              </a:rPr>
              <a:t>Create following classes :</a:t>
            </a:r>
          </a:p>
        </p:txBody>
      </p:sp>
      <p:sp>
        <p:nvSpPr>
          <p:cNvPr id="6" name="Rectangle 2"/>
          <p:cNvSpPr>
            <a:spLocks noChangeArrowheads="1"/>
          </p:cNvSpPr>
          <p:nvPr/>
        </p:nvSpPr>
        <p:spPr bwMode="auto">
          <a:xfrm>
            <a:off x="368300" y="1462088"/>
            <a:ext cx="4572000" cy="16002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srgbClr val="777777"/>
                </a:solidFill>
                <a:latin typeface="Menlo" pitchFamily="49" charset="0"/>
              </a:rPr>
              <a:t>@Entity</a:t>
            </a:r>
          </a:p>
          <a:p>
            <a:pPr>
              <a:spcBef>
                <a:spcPct val="0"/>
              </a:spcBef>
              <a:buFontTx/>
              <a:buNone/>
            </a:pPr>
            <a:r>
              <a:rPr lang="en-US" altLang="en-US" sz="1400" b="1">
                <a:solidFill>
                  <a:srgbClr val="931A68"/>
                </a:solidFill>
                <a:latin typeface="Menlo" pitchFamily="49" charset="0"/>
              </a:rPr>
              <a:t>class</a:t>
            </a:r>
            <a:r>
              <a:rPr lang="en-US" altLang="en-US" sz="1400">
                <a:latin typeface="Menlo" pitchFamily="49" charset="0"/>
              </a:rPr>
              <a:t> Account {</a:t>
            </a:r>
          </a:p>
          <a:p>
            <a:pPr>
              <a:spcBef>
                <a:spcPct val="0"/>
              </a:spcBef>
              <a:buFontTx/>
              <a:buNone/>
            </a:pPr>
            <a:r>
              <a:rPr lang="en-US" altLang="en-US" sz="1400">
                <a:solidFill>
                  <a:srgbClr val="777777"/>
                </a:solidFill>
                <a:latin typeface="Menlo" pitchFamily="49" charset="0"/>
              </a:rPr>
              <a:t>@Id</a:t>
            </a:r>
          </a:p>
          <a:p>
            <a:pPr>
              <a:spcBef>
                <a:spcPct val="0"/>
              </a:spcBef>
              <a:buFontTx/>
              <a:buNone/>
            </a:pPr>
            <a:r>
              <a:rPr lang="en-US" altLang="en-US" sz="1400" b="1">
                <a:solidFill>
                  <a:srgbClr val="931A68"/>
                </a:solidFill>
                <a:latin typeface="Menlo" pitchFamily="49" charset="0"/>
              </a:rPr>
              <a:t>private</a:t>
            </a:r>
            <a:r>
              <a:rPr lang="en-US" altLang="en-US" sz="1400">
                <a:solidFill>
                  <a:srgbClr val="000000"/>
                </a:solidFill>
                <a:latin typeface="Menlo" pitchFamily="49" charset="0"/>
              </a:rPr>
              <a:t> </a:t>
            </a:r>
            <a:r>
              <a:rPr lang="en-US" altLang="en-US" sz="1400" b="1">
                <a:solidFill>
                  <a:srgbClr val="931A68"/>
                </a:solidFill>
                <a:latin typeface="Menlo" pitchFamily="49" charset="0"/>
              </a:rPr>
              <a:t>long</a:t>
            </a:r>
            <a:r>
              <a:rPr lang="en-US" altLang="en-US" sz="1400">
                <a:solidFill>
                  <a:srgbClr val="000000"/>
                </a:solidFill>
                <a:latin typeface="Menlo" pitchFamily="49" charset="0"/>
              </a:rPr>
              <a:t> </a:t>
            </a:r>
            <a:r>
              <a:rPr lang="en-US" altLang="en-US" sz="1400">
                <a:solidFill>
                  <a:srgbClr val="0326CC"/>
                </a:solidFill>
                <a:latin typeface="Menlo" pitchFamily="49" charset="0"/>
              </a:rPr>
              <a:t>id</a:t>
            </a:r>
            <a:r>
              <a:rPr lang="en-US" altLang="en-US" sz="1400">
                <a:solidFill>
                  <a:srgbClr val="000000"/>
                </a:solidFill>
                <a:latin typeface="Menlo" pitchFamily="49" charset="0"/>
              </a:rPr>
              <a:t>;</a:t>
            </a:r>
            <a:endParaRPr lang="en-US" altLang="en-US" sz="1400">
              <a:solidFill>
                <a:srgbClr val="931A68"/>
              </a:solidFill>
              <a:latin typeface="Menlo" pitchFamily="49" charset="0"/>
            </a:endParaRPr>
          </a:p>
          <a:p>
            <a:pPr>
              <a:spcBef>
                <a:spcPct val="0"/>
              </a:spcBef>
              <a:buFontTx/>
              <a:buNone/>
            </a:pPr>
            <a:r>
              <a:rPr lang="en-US" altLang="en-US" sz="1400" b="1">
                <a:solidFill>
                  <a:srgbClr val="931A68"/>
                </a:solidFill>
                <a:latin typeface="Menlo" pitchFamily="49" charset="0"/>
              </a:rPr>
              <a:t>private</a:t>
            </a:r>
            <a:r>
              <a:rPr lang="en-US" altLang="en-US" sz="1400">
                <a:solidFill>
                  <a:srgbClr val="000000"/>
                </a:solidFill>
                <a:latin typeface="Menlo" pitchFamily="49" charset="0"/>
              </a:rPr>
              <a:t> String </a:t>
            </a:r>
            <a:r>
              <a:rPr lang="en-US" altLang="en-US" sz="1400">
                <a:solidFill>
                  <a:srgbClr val="0326CC"/>
                </a:solidFill>
                <a:latin typeface="Menlo" pitchFamily="49" charset="0"/>
              </a:rPr>
              <a:t>username</a:t>
            </a:r>
            <a:r>
              <a:rPr lang="en-US" altLang="en-US" sz="1400">
                <a:solidFill>
                  <a:srgbClr val="000000"/>
                </a:solidFill>
                <a:latin typeface="Menlo" pitchFamily="49" charset="0"/>
              </a:rPr>
              <a:t>, </a:t>
            </a:r>
            <a:r>
              <a:rPr lang="en-US" altLang="en-US" sz="1400">
                <a:solidFill>
                  <a:srgbClr val="0326CC"/>
                </a:solidFill>
                <a:latin typeface="Menlo" pitchFamily="49" charset="0"/>
              </a:rPr>
              <a:t>password</a:t>
            </a:r>
            <a:r>
              <a:rPr lang="en-US" altLang="en-US" sz="1400">
                <a:solidFill>
                  <a:srgbClr val="000000"/>
                </a:solidFill>
                <a:latin typeface="Menlo" pitchFamily="49" charset="0"/>
              </a:rPr>
              <a:t>, </a:t>
            </a:r>
            <a:r>
              <a:rPr lang="en-US" altLang="en-US" sz="1400">
                <a:solidFill>
                  <a:srgbClr val="0326CC"/>
                </a:solidFill>
                <a:latin typeface="Menlo" pitchFamily="49" charset="0"/>
              </a:rPr>
              <a:t>role</a:t>
            </a:r>
            <a:r>
              <a:rPr lang="en-US" altLang="en-US" sz="1400">
                <a:solidFill>
                  <a:srgbClr val="000000"/>
                </a:solidFill>
                <a:latin typeface="Menlo" pitchFamily="49" charset="0"/>
              </a:rPr>
              <a:t>;</a:t>
            </a:r>
            <a:endParaRPr lang="en-US" altLang="en-US" sz="1400">
              <a:solidFill>
                <a:srgbClr val="0326CC"/>
              </a:solidFill>
              <a:latin typeface="Menlo" pitchFamily="49" charset="0"/>
            </a:endParaRPr>
          </a:p>
          <a:p>
            <a:pPr>
              <a:spcBef>
                <a:spcPct val="0"/>
              </a:spcBef>
              <a:buFontTx/>
              <a:buNone/>
            </a:pPr>
            <a:r>
              <a:rPr lang="en-US" altLang="en-US" sz="1400" b="1">
                <a:solidFill>
                  <a:srgbClr val="931A68"/>
                </a:solidFill>
                <a:latin typeface="Menlo" pitchFamily="49" charset="0"/>
              </a:rPr>
              <a:t>private</a:t>
            </a:r>
            <a:r>
              <a:rPr lang="en-US" altLang="en-US" sz="1400">
                <a:solidFill>
                  <a:srgbClr val="000000"/>
                </a:solidFill>
                <a:latin typeface="Menlo" pitchFamily="49" charset="0"/>
              </a:rPr>
              <a:t> </a:t>
            </a:r>
            <a:r>
              <a:rPr lang="en-US" altLang="en-US" sz="1400" b="1">
                <a:solidFill>
                  <a:srgbClr val="931A68"/>
                </a:solidFill>
                <a:latin typeface="Menlo" pitchFamily="49" charset="0"/>
              </a:rPr>
              <a:t>boolean</a:t>
            </a:r>
            <a:r>
              <a:rPr lang="en-US" altLang="en-US" sz="1400">
                <a:solidFill>
                  <a:srgbClr val="000000"/>
                </a:solidFill>
                <a:latin typeface="Menlo" pitchFamily="49" charset="0"/>
              </a:rPr>
              <a:t> </a:t>
            </a:r>
            <a:r>
              <a:rPr lang="en-US" altLang="en-US" sz="1400">
                <a:solidFill>
                  <a:srgbClr val="0326CC"/>
                </a:solidFill>
                <a:latin typeface="Menlo" pitchFamily="49" charset="0"/>
              </a:rPr>
              <a:t>active</a:t>
            </a:r>
            <a:r>
              <a:rPr lang="en-US" altLang="en-US" sz="1400">
                <a:solidFill>
                  <a:srgbClr val="000000"/>
                </a:solidFill>
                <a:latin typeface="Menlo" pitchFamily="49" charset="0"/>
              </a:rPr>
              <a:t>;</a:t>
            </a:r>
          </a:p>
          <a:p>
            <a:pPr>
              <a:spcBef>
                <a:spcPct val="0"/>
              </a:spcBef>
              <a:buFontTx/>
              <a:buNone/>
            </a:pPr>
            <a:r>
              <a:rPr lang="en-US" altLang="en-US" sz="1400">
                <a:solidFill>
                  <a:srgbClr val="000000"/>
                </a:solidFill>
                <a:latin typeface="Menlo" pitchFamily="49" charset="0"/>
              </a:rPr>
              <a:t>}</a:t>
            </a:r>
            <a:endParaRPr lang="en-US" altLang="en-US" sz="1400">
              <a:solidFill>
                <a:srgbClr val="931A68"/>
              </a:solidFill>
              <a:latin typeface="Menlo" pitchFamily="49" charset="0"/>
            </a:endParaRPr>
          </a:p>
        </p:txBody>
      </p:sp>
      <p:sp>
        <p:nvSpPr>
          <p:cNvPr id="7" name="Rectangle 5"/>
          <p:cNvSpPr>
            <a:spLocks noChangeArrowheads="1"/>
          </p:cNvSpPr>
          <p:nvPr/>
        </p:nvSpPr>
        <p:spPr bwMode="auto">
          <a:xfrm>
            <a:off x="5357813" y="1549400"/>
            <a:ext cx="3481387" cy="16017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srgbClr val="777777"/>
                </a:solidFill>
                <a:latin typeface="Menlo" pitchFamily="49" charset="0"/>
              </a:rPr>
              <a:t>@RestController</a:t>
            </a:r>
          </a:p>
          <a:p>
            <a:pPr>
              <a:spcBef>
                <a:spcPct val="0"/>
              </a:spcBef>
              <a:buFontTx/>
              <a:buNone/>
            </a:pPr>
            <a:r>
              <a:rPr lang="en-US" altLang="en-US" sz="1400" b="1">
                <a:solidFill>
                  <a:srgbClr val="931A68"/>
                </a:solidFill>
                <a:latin typeface="Menlo" pitchFamily="49" charset="0"/>
              </a:rPr>
              <a:t>public</a:t>
            </a:r>
            <a:r>
              <a:rPr lang="en-US" altLang="en-US" sz="1400">
                <a:latin typeface="Menlo" pitchFamily="49" charset="0"/>
              </a:rPr>
              <a:t> </a:t>
            </a:r>
            <a:r>
              <a:rPr lang="en-US" altLang="en-US" sz="1400" b="1">
                <a:solidFill>
                  <a:srgbClr val="931A68"/>
                </a:solidFill>
                <a:latin typeface="Menlo" pitchFamily="49" charset="0"/>
              </a:rPr>
              <a:t>class</a:t>
            </a:r>
            <a:r>
              <a:rPr lang="en-US" altLang="en-US" sz="1400">
                <a:latin typeface="Menlo" pitchFamily="49" charset="0"/>
              </a:rPr>
              <a:t> BasicUserAuthentication {</a:t>
            </a:r>
          </a:p>
          <a:p>
            <a:pPr>
              <a:spcBef>
                <a:spcPct val="0"/>
              </a:spcBef>
              <a:buFontTx/>
              <a:buNone/>
            </a:pPr>
            <a:r>
              <a:rPr lang="en-US" altLang="en-US" sz="1400">
                <a:solidFill>
                  <a:srgbClr val="777777"/>
                </a:solidFill>
                <a:latin typeface="Menlo" pitchFamily="49" charset="0"/>
              </a:rPr>
              <a:t>@RequestMapping</a:t>
            </a:r>
            <a:r>
              <a:rPr lang="en-US" altLang="en-US" sz="1400">
                <a:solidFill>
                  <a:srgbClr val="000000"/>
                </a:solidFill>
                <a:latin typeface="Menlo" pitchFamily="49" charset="0"/>
              </a:rPr>
              <a:t>(</a:t>
            </a:r>
            <a:r>
              <a:rPr lang="en-US" altLang="en-US" sz="1400">
                <a:solidFill>
                  <a:srgbClr val="3933FF"/>
                </a:solidFill>
                <a:latin typeface="Menlo" pitchFamily="49" charset="0"/>
              </a:rPr>
              <a:t>"/hi"</a:t>
            </a:r>
            <a:r>
              <a:rPr lang="en-US" altLang="en-US" sz="1400">
                <a:solidFill>
                  <a:srgbClr val="000000"/>
                </a:solidFill>
                <a:latin typeface="Menlo" pitchFamily="49" charset="0"/>
              </a:rPr>
              <a:t>)</a:t>
            </a:r>
            <a:endParaRPr lang="en-US" altLang="en-US" sz="1400">
              <a:solidFill>
                <a:srgbClr val="777777"/>
              </a:solidFill>
              <a:latin typeface="Menlo" pitchFamily="49" charset="0"/>
            </a:endParaRPr>
          </a:p>
          <a:p>
            <a:pPr>
              <a:spcBef>
                <a:spcPct val="0"/>
              </a:spcBef>
              <a:buFontTx/>
              <a:buNone/>
            </a:pPr>
            <a:r>
              <a:rPr lang="en-US" altLang="en-US" sz="1400" b="1">
                <a:solidFill>
                  <a:srgbClr val="931A68"/>
                </a:solidFill>
                <a:latin typeface="Menlo" pitchFamily="49" charset="0"/>
              </a:rPr>
              <a:t>public</a:t>
            </a:r>
            <a:r>
              <a:rPr lang="en-US" altLang="en-US" sz="1400">
                <a:latin typeface="Menlo" pitchFamily="49" charset="0"/>
              </a:rPr>
              <a:t> String greet(Principal </a:t>
            </a:r>
            <a:r>
              <a:rPr lang="en-US" altLang="en-US" sz="1400">
                <a:solidFill>
                  <a:srgbClr val="7E504F"/>
                </a:solidFill>
                <a:latin typeface="Menlo" pitchFamily="49" charset="0"/>
              </a:rPr>
              <a:t>p</a:t>
            </a:r>
            <a:r>
              <a:rPr lang="en-US" altLang="en-US" sz="1400">
                <a:latin typeface="Menlo" pitchFamily="49" charset="0"/>
              </a:rPr>
              <a:t>){</a:t>
            </a:r>
          </a:p>
          <a:p>
            <a:pPr>
              <a:spcBef>
                <a:spcPct val="0"/>
              </a:spcBef>
              <a:buFontTx/>
              <a:buNone/>
            </a:pPr>
            <a:r>
              <a:rPr lang="en-US" altLang="en-US" sz="1400" b="1">
                <a:solidFill>
                  <a:srgbClr val="931A68"/>
                </a:solidFill>
                <a:latin typeface="Menlo" pitchFamily="49" charset="0"/>
              </a:rPr>
              <a:t>return</a:t>
            </a:r>
            <a:r>
              <a:rPr lang="en-US" altLang="en-US" sz="1400">
                <a:latin typeface="Menlo" pitchFamily="49" charset="0"/>
              </a:rPr>
              <a:t> </a:t>
            </a:r>
            <a:r>
              <a:rPr lang="en-US" altLang="en-US" sz="1400">
                <a:solidFill>
                  <a:srgbClr val="3933FF"/>
                </a:solidFill>
                <a:latin typeface="Menlo" pitchFamily="49" charset="0"/>
              </a:rPr>
              <a:t>"Hello "</a:t>
            </a:r>
            <a:r>
              <a:rPr lang="en-US" altLang="en-US" sz="1400">
                <a:latin typeface="Menlo" pitchFamily="49" charset="0"/>
              </a:rPr>
              <a:t>+</a:t>
            </a:r>
            <a:r>
              <a:rPr lang="en-US" altLang="en-US" sz="1400">
                <a:solidFill>
                  <a:srgbClr val="7E504F"/>
                </a:solidFill>
                <a:latin typeface="Menlo" pitchFamily="49" charset="0"/>
              </a:rPr>
              <a:t>p</a:t>
            </a:r>
            <a:r>
              <a:rPr lang="en-US" altLang="en-US" sz="1400">
                <a:latin typeface="Menlo" pitchFamily="49" charset="0"/>
              </a:rPr>
              <a:t>.getName(); }}</a:t>
            </a:r>
          </a:p>
        </p:txBody>
      </p:sp>
      <p:sp>
        <p:nvSpPr>
          <p:cNvPr id="8" name="Rectangle 6"/>
          <p:cNvSpPr>
            <a:spLocks noChangeArrowheads="1"/>
          </p:cNvSpPr>
          <p:nvPr/>
        </p:nvSpPr>
        <p:spPr bwMode="auto">
          <a:xfrm>
            <a:off x="344488" y="3246438"/>
            <a:ext cx="8628062" cy="353853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srgbClr val="777777"/>
                </a:solidFill>
                <a:latin typeface="Menlo" pitchFamily="49" charset="0"/>
              </a:rPr>
              <a:t>@Service</a:t>
            </a:r>
          </a:p>
          <a:p>
            <a:pPr>
              <a:spcBef>
                <a:spcPct val="0"/>
              </a:spcBef>
              <a:buFontTx/>
              <a:buNone/>
            </a:pPr>
            <a:r>
              <a:rPr lang="en-US" altLang="en-US" sz="1400" b="1">
                <a:solidFill>
                  <a:srgbClr val="931A68"/>
                </a:solidFill>
                <a:latin typeface="Menlo" pitchFamily="49" charset="0"/>
              </a:rPr>
              <a:t>class</a:t>
            </a:r>
            <a:r>
              <a:rPr lang="en-US" altLang="en-US" sz="1400">
                <a:latin typeface="Menlo" pitchFamily="49" charset="0"/>
              </a:rPr>
              <a:t> AccountDetailsService </a:t>
            </a:r>
            <a:r>
              <a:rPr lang="en-US" altLang="en-US" sz="1400" b="1">
                <a:solidFill>
                  <a:srgbClr val="931A68"/>
                </a:solidFill>
                <a:latin typeface="Menlo" pitchFamily="49" charset="0"/>
              </a:rPr>
              <a:t>implements</a:t>
            </a:r>
            <a:r>
              <a:rPr lang="en-US" altLang="en-US" sz="1400">
                <a:latin typeface="Menlo" pitchFamily="49" charset="0"/>
              </a:rPr>
              <a:t> UserDetailsService</a:t>
            </a:r>
          </a:p>
          <a:p>
            <a:pPr>
              <a:spcBef>
                <a:spcPct val="0"/>
              </a:spcBef>
              <a:buFontTx/>
              <a:buNone/>
            </a:pPr>
            <a:r>
              <a:rPr lang="en-US" altLang="en-US" sz="1400">
                <a:latin typeface="Menlo" pitchFamily="49" charset="0"/>
              </a:rPr>
              <a:t>{</a:t>
            </a:r>
          </a:p>
          <a:p>
            <a:pPr>
              <a:spcBef>
                <a:spcPct val="0"/>
              </a:spcBef>
              <a:buFontTx/>
              <a:buNone/>
            </a:pPr>
            <a:r>
              <a:rPr lang="en-US" altLang="en-US" sz="1400">
                <a:solidFill>
                  <a:srgbClr val="777777"/>
                </a:solidFill>
                <a:latin typeface="Menlo" pitchFamily="49" charset="0"/>
              </a:rPr>
              <a:t>@Autowired</a:t>
            </a:r>
          </a:p>
          <a:p>
            <a:pPr>
              <a:spcBef>
                <a:spcPct val="0"/>
              </a:spcBef>
              <a:buFontTx/>
              <a:buNone/>
            </a:pPr>
            <a:r>
              <a:rPr lang="en-US" altLang="en-US" sz="1400" b="1">
                <a:solidFill>
                  <a:srgbClr val="931A68"/>
                </a:solidFill>
                <a:latin typeface="Menlo" pitchFamily="49" charset="0"/>
              </a:rPr>
              <a:t>private</a:t>
            </a:r>
            <a:r>
              <a:rPr lang="en-US" altLang="en-US" sz="1400">
                <a:latin typeface="Menlo" pitchFamily="49" charset="0"/>
              </a:rPr>
              <a:t> AccountRepository </a:t>
            </a:r>
            <a:r>
              <a:rPr lang="en-US" altLang="en-US" sz="1400">
                <a:solidFill>
                  <a:srgbClr val="0326CC"/>
                </a:solidFill>
                <a:latin typeface="Menlo" pitchFamily="49" charset="0"/>
              </a:rPr>
              <a:t>repo</a:t>
            </a:r>
            <a:r>
              <a:rPr lang="en-US" altLang="en-US" sz="1400">
                <a:latin typeface="Menlo" pitchFamily="49" charset="0"/>
              </a:rPr>
              <a:t>;</a:t>
            </a:r>
          </a:p>
          <a:p>
            <a:pPr>
              <a:spcBef>
                <a:spcPct val="0"/>
              </a:spcBef>
              <a:buFontTx/>
              <a:buNone/>
            </a:pPr>
            <a:r>
              <a:rPr lang="en-US" altLang="en-US" sz="1400">
                <a:solidFill>
                  <a:srgbClr val="777777"/>
                </a:solidFill>
                <a:latin typeface="Menlo" pitchFamily="49" charset="0"/>
              </a:rPr>
              <a:t>@Override</a:t>
            </a:r>
          </a:p>
          <a:p>
            <a:pPr>
              <a:spcBef>
                <a:spcPct val="0"/>
              </a:spcBef>
              <a:buFontTx/>
              <a:buNone/>
            </a:pPr>
            <a:r>
              <a:rPr lang="en-US" altLang="en-US" sz="1400" b="1">
                <a:solidFill>
                  <a:srgbClr val="931A68"/>
                </a:solidFill>
                <a:latin typeface="Menlo" pitchFamily="49" charset="0"/>
              </a:rPr>
              <a:t>public</a:t>
            </a:r>
            <a:r>
              <a:rPr lang="en-US" altLang="en-US" sz="1400">
                <a:latin typeface="Menlo" pitchFamily="49" charset="0"/>
              </a:rPr>
              <a:t> UserDetails loadUserByUsername(String </a:t>
            </a:r>
            <a:r>
              <a:rPr lang="en-US" altLang="en-US" sz="1400">
                <a:solidFill>
                  <a:srgbClr val="7E504F"/>
                </a:solidFill>
                <a:latin typeface="Menlo" pitchFamily="49" charset="0"/>
              </a:rPr>
              <a:t>username</a:t>
            </a:r>
            <a:r>
              <a:rPr lang="en-US" altLang="en-US" sz="1400">
                <a:latin typeface="Menlo" pitchFamily="49" charset="0"/>
              </a:rPr>
              <a:t>) </a:t>
            </a:r>
            <a:r>
              <a:rPr lang="en-US" altLang="en-US" sz="1400" b="1">
                <a:solidFill>
                  <a:srgbClr val="931A68"/>
                </a:solidFill>
                <a:latin typeface="Menlo" pitchFamily="49" charset="0"/>
              </a:rPr>
              <a:t>throws</a:t>
            </a:r>
            <a:r>
              <a:rPr lang="en-US" altLang="en-US" sz="1400">
                <a:latin typeface="Menlo" pitchFamily="49" charset="0"/>
              </a:rPr>
              <a:t> UsernameNotFoundException {</a:t>
            </a:r>
          </a:p>
          <a:p>
            <a:pPr>
              <a:spcBef>
                <a:spcPct val="0"/>
              </a:spcBef>
              <a:buFontTx/>
              <a:buNone/>
            </a:pPr>
            <a:r>
              <a:rPr lang="en-US" altLang="en-US" sz="1400" b="1">
                <a:solidFill>
                  <a:srgbClr val="931A68"/>
                </a:solidFill>
                <a:latin typeface="Menlo" pitchFamily="49" charset="0"/>
              </a:rPr>
              <a:t>return</a:t>
            </a:r>
            <a:r>
              <a:rPr lang="en-US" altLang="en-US" sz="1400">
                <a:latin typeface="Menlo" pitchFamily="49" charset="0"/>
              </a:rPr>
              <a:t> </a:t>
            </a:r>
            <a:r>
              <a:rPr lang="en-US" altLang="en-US" sz="1400">
                <a:solidFill>
                  <a:srgbClr val="0326CC"/>
                </a:solidFill>
                <a:latin typeface="Menlo" pitchFamily="49" charset="0"/>
              </a:rPr>
              <a:t>repo</a:t>
            </a:r>
            <a:r>
              <a:rPr lang="en-US" altLang="en-US" sz="1400">
                <a:latin typeface="Menlo" pitchFamily="49" charset="0"/>
              </a:rPr>
              <a:t>.findByUsername(</a:t>
            </a:r>
            <a:r>
              <a:rPr lang="en-US" altLang="en-US" sz="1400">
                <a:solidFill>
                  <a:srgbClr val="7E504F"/>
                </a:solidFill>
                <a:latin typeface="Menlo" pitchFamily="49" charset="0"/>
              </a:rPr>
              <a:t>username</a:t>
            </a:r>
            <a:r>
              <a:rPr lang="en-US" altLang="en-US" sz="1400">
                <a:latin typeface="Menlo" pitchFamily="49" charset="0"/>
              </a:rPr>
              <a:t>).map(</a:t>
            </a:r>
            <a:r>
              <a:rPr lang="en-US" altLang="en-US" sz="1400">
                <a:solidFill>
                  <a:srgbClr val="7E504F"/>
                </a:solidFill>
                <a:latin typeface="Menlo" pitchFamily="49" charset="0"/>
              </a:rPr>
              <a:t>acc</a:t>
            </a:r>
            <a:r>
              <a:rPr lang="en-US" altLang="en-US" sz="1400">
                <a:latin typeface="Menlo" pitchFamily="49" charset="0"/>
              </a:rPr>
              <a:t>-&gt;{</a:t>
            </a:r>
          </a:p>
          <a:p>
            <a:pPr>
              <a:spcBef>
                <a:spcPct val="0"/>
              </a:spcBef>
              <a:buFontTx/>
              <a:buNone/>
            </a:pPr>
            <a:r>
              <a:rPr lang="en-US" altLang="en-US" sz="1400">
                <a:latin typeface="Menlo" pitchFamily="49" charset="0"/>
              </a:rPr>
              <a:t>User </a:t>
            </a:r>
            <a:r>
              <a:rPr lang="en-US" altLang="en-US" sz="1400">
                <a:solidFill>
                  <a:srgbClr val="7E504F"/>
                </a:solidFill>
                <a:latin typeface="Menlo" pitchFamily="49" charset="0"/>
              </a:rPr>
              <a:t>user</a:t>
            </a:r>
            <a:r>
              <a:rPr lang="en-US" altLang="en-US" sz="1400">
                <a:latin typeface="Menlo" pitchFamily="49" charset="0"/>
              </a:rPr>
              <a:t> = </a:t>
            </a:r>
            <a:r>
              <a:rPr lang="en-US" altLang="en-US" sz="1400" b="1">
                <a:solidFill>
                  <a:srgbClr val="931A68"/>
                </a:solidFill>
                <a:latin typeface="Menlo" pitchFamily="49" charset="0"/>
              </a:rPr>
              <a:t>new</a:t>
            </a:r>
            <a:r>
              <a:rPr lang="en-US" altLang="en-US" sz="1400">
                <a:latin typeface="Menlo" pitchFamily="49" charset="0"/>
              </a:rPr>
              <a:t> User(</a:t>
            </a:r>
            <a:r>
              <a:rPr lang="en-US" altLang="en-US" sz="1400">
                <a:solidFill>
                  <a:srgbClr val="7E504F"/>
                </a:solidFill>
                <a:latin typeface="Menlo" pitchFamily="49" charset="0"/>
              </a:rPr>
              <a:t>acc</a:t>
            </a:r>
            <a:r>
              <a:rPr lang="en-US" altLang="en-US" sz="1400">
                <a:latin typeface="Menlo" pitchFamily="49" charset="0"/>
              </a:rPr>
              <a:t>.getUsername(), </a:t>
            </a:r>
            <a:r>
              <a:rPr lang="en-US" altLang="en-US" sz="1400">
                <a:solidFill>
                  <a:srgbClr val="7E504F"/>
                </a:solidFill>
                <a:latin typeface="Menlo" pitchFamily="49" charset="0"/>
              </a:rPr>
              <a:t>acc</a:t>
            </a:r>
            <a:r>
              <a:rPr lang="en-US" altLang="en-US" sz="1400">
                <a:latin typeface="Menlo" pitchFamily="49" charset="0"/>
              </a:rPr>
              <a:t>.getPassword(), </a:t>
            </a:r>
            <a:r>
              <a:rPr lang="en-US" altLang="en-US" sz="1400" b="1">
                <a:solidFill>
                  <a:srgbClr val="931A68"/>
                </a:solidFill>
                <a:latin typeface="Menlo" pitchFamily="49" charset="0"/>
              </a:rPr>
              <a:t>true</a:t>
            </a:r>
            <a:r>
              <a:rPr lang="en-US" altLang="en-US" sz="1400">
                <a:latin typeface="Menlo" pitchFamily="49" charset="0"/>
              </a:rPr>
              <a:t>, </a:t>
            </a:r>
            <a:r>
              <a:rPr lang="en-US" altLang="en-US" sz="1400" b="1">
                <a:solidFill>
                  <a:srgbClr val="931A68"/>
                </a:solidFill>
                <a:latin typeface="Menlo" pitchFamily="49" charset="0"/>
              </a:rPr>
              <a:t>true</a:t>
            </a:r>
            <a:r>
              <a:rPr lang="en-US" altLang="en-US" sz="1400">
                <a:latin typeface="Menlo" pitchFamily="49" charset="0"/>
              </a:rPr>
              <a:t>, </a:t>
            </a:r>
            <a:r>
              <a:rPr lang="en-US" altLang="en-US" sz="1400" b="1">
                <a:solidFill>
                  <a:srgbClr val="931A68"/>
                </a:solidFill>
                <a:latin typeface="Menlo" pitchFamily="49" charset="0"/>
              </a:rPr>
              <a:t>true</a:t>
            </a:r>
            <a:r>
              <a:rPr lang="en-US" altLang="en-US" sz="1400">
                <a:latin typeface="Menlo" pitchFamily="49" charset="0"/>
              </a:rPr>
              <a:t>, </a:t>
            </a:r>
            <a:r>
              <a:rPr lang="en-US" altLang="en-US" sz="1400" b="1">
                <a:solidFill>
                  <a:srgbClr val="931A68"/>
                </a:solidFill>
                <a:latin typeface="Menlo" pitchFamily="49" charset="0"/>
              </a:rPr>
              <a:t>true</a:t>
            </a:r>
            <a:r>
              <a:rPr lang="en-US" altLang="en-US" sz="1400">
                <a:latin typeface="Menlo" pitchFamily="49" charset="0"/>
              </a:rPr>
              <a:t>,Arrays.</a:t>
            </a:r>
            <a:r>
              <a:rPr lang="en-US" altLang="en-US" sz="1400" i="1">
                <a:latin typeface="Menlo" pitchFamily="49" charset="0"/>
              </a:rPr>
              <a:t>stream</a:t>
            </a:r>
            <a:r>
              <a:rPr lang="en-US" altLang="en-US" sz="1400">
                <a:latin typeface="Menlo" pitchFamily="49" charset="0"/>
              </a:rPr>
              <a:t>(</a:t>
            </a:r>
            <a:r>
              <a:rPr lang="en-US" altLang="en-US" sz="1400">
                <a:solidFill>
                  <a:srgbClr val="7E504F"/>
                </a:solidFill>
                <a:latin typeface="Menlo" pitchFamily="49" charset="0"/>
              </a:rPr>
              <a:t>acc</a:t>
            </a:r>
            <a:r>
              <a:rPr lang="en-US" altLang="en-US" sz="1400">
                <a:latin typeface="Menlo" pitchFamily="49" charset="0"/>
              </a:rPr>
              <a:t>.getRole().split(</a:t>
            </a:r>
            <a:r>
              <a:rPr lang="en-US" altLang="en-US" sz="1400">
                <a:solidFill>
                  <a:srgbClr val="3933FF"/>
                </a:solidFill>
                <a:latin typeface="Menlo" pitchFamily="49" charset="0"/>
              </a:rPr>
              <a:t>","</a:t>
            </a:r>
            <a:r>
              <a:rPr lang="en-US" altLang="en-US" sz="1400">
                <a:latin typeface="Menlo" pitchFamily="49" charset="0"/>
              </a:rPr>
              <a:t>)).map(SimpleGrantedAuthority::</a:t>
            </a:r>
            <a:r>
              <a:rPr lang="en-US" altLang="en-US" sz="1400" b="1">
                <a:solidFill>
                  <a:srgbClr val="931A68"/>
                </a:solidFill>
                <a:latin typeface="Menlo" pitchFamily="49" charset="0"/>
              </a:rPr>
              <a:t>new</a:t>
            </a:r>
            <a:r>
              <a:rPr lang="en-US" altLang="en-US" sz="1400">
                <a:latin typeface="Menlo" pitchFamily="49" charset="0"/>
              </a:rPr>
              <a:t>)</a:t>
            </a:r>
          </a:p>
          <a:p>
            <a:pPr>
              <a:spcBef>
                <a:spcPct val="0"/>
              </a:spcBef>
              <a:buFontTx/>
              <a:buNone/>
            </a:pPr>
            <a:r>
              <a:rPr lang="en-US" altLang="en-US" sz="1400">
                <a:latin typeface="Menlo" pitchFamily="49" charset="0"/>
              </a:rPr>
              <a:t>.collect(Collectors.</a:t>
            </a:r>
            <a:r>
              <a:rPr lang="en-US" altLang="en-US" sz="1400" i="1">
                <a:latin typeface="Menlo" pitchFamily="49" charset="0"/>
              </a:rPr>
              <a:t>toList</a:t>
            </a:r>
            <a:r>
              <a:rPr lang="en-US" altLang="en-US" sz="1400">
                <a:latin typeface="Menlo" pitchFamily="49" charset="0"/>
              </a:rPr>
              <a:t>()));</a:t>
            </a:r>
          </a:p>
          <a:p>
            <a:pPr>
              <a:spcBef>
                <a:spcPct val="0"/>
              </a:spcBef>
              <a:buFontTx/>
              <a:buNone/>
            </a:pPr>
            <a:r>
              <a:rPr lang="en-US" altLang="en-US" sz="1400" b="1">
                <a:solidFill>
                  <a:srgbClr val="931A68"/>
                </a:solidFill>
                <a:latin typeface="Menlo" pitchFamily="49" charset="0"/>
              </a:rPr>
              <a:t>return</a:t>
            </a:r>
            <a:r>
              <a:rPr lang="en-US" altLang="en-US" sz="1400">
                <a:solidFill>
                  <a:srgbClr val="000000"/>
                </a:solidFill>
                <a:latin typeface="Menlo" pitchFamily="49" charset="0"/>
              </a:rPr>
              <a:t> </a:t>
            </a:r>
            <a:r>
              <a:rPr lang="en-US" altLang="en-US" sz="1400">
                <a:solidFill>
                  <a:srgbClr val="7E504F"/>
                </a:solidFill>
                <a:latin typeface="Menlo" pitchFamily="49" charset="0"/>
              </a:rPr>
              <a:t>user</a:t>
            </a:r>
            <a:r>
              <a:rPr lang="en-US" altLang="en-US" sz="1400">
                <a:solidFill>
                  <a:srgbClr val="000000"/>
                </a:solidFill>
                <a:latin typeface="Menlo" pitchFamily="49" charset="0"/>
              </a:rPr>
              <a:t>;</a:t>
            </a:r>
            <a:r>
              <a:rPr lang="en-US" altLang="en-US" sz="1400">
                <a:latin typeface="Menlo" pitchFamily="49" charset="0"/>
              </a:rPr>
              <a:t>})</a:t>
            </a:r>
          </a:p>
          <a:p>
            <a:pPr>
              <a:spcBef>
                <a:spcPct val="0"/>
              </a:spcBef>
              <a:buFontTx/>
              <a:buNone/>
            </a:pPr>
            <a:r>
              <a:rPr lang="en-US" altLang="en-US" sz="1400">
                <a:latin typeface="Menlo" pitchFamily="49" charset="0"/>
              </a:rPr>
              <a:t>.orElseThrow(()-&gt;</a:t>
            </a:r>
            <a:r>
              <a:rPr lang="en-US" altLang="en-US" sz="1400" b="1">
                <a:solidFill>
                  <a:srgbClr val="931A68"/>
                </a:solidFill>
                <a:latin typeface="Menlo" pitchFamily="49" charset="0"/>
              </a:rPr>
              <a:t>new</a:t>
            </a:r>
            <a:r>
              <a:rPr lang="en-US" altLang="en-US" sz="1400">
                <a:latin typeface="Menlo" pitchFamily="49" charset="0"/>
              </a:rPr>
              <a:t> UsernameNotFoundException(</a:t>
            </a:r>
            <a:r>
              <a:rPr lang="en-US" altLang="en-US" sz="1400">
                <a:solidFill>
                  <a:srgbClr val="3933FF"/>
                </a:solidFill>
                <a:latin typeface="Menlo" pitchFamily="49" charset="0"/>
              </a:rPr>
              <a:t>"user not found"</a:t>
            </a:r>
            <a:r>
              <a:rPr lang="en-US" altLang="en-US" sz="1400">
                <a:latin typeface="Menlo" pitchFamily="49" charset="0"/>
              </a:rPr>
              <a:t>));</a:t>
            </a:r>
          </a:p>
          <a:p>
            <a:pPr>
              <a:spcBef>
                <a:spcPct val="0"/>
              </a:spcBef>
              <a:buFontTx/>
              <a:buNone/>
            </a:pPr>
            <a:r>
              <a:rPr lang="en-US" altLang="en-US" sz="1400">
                <a:latin typeface="Menlo" pitchFamily="49" charset="0"/>
              </a:rPr>
              <a:t>}</a:t>
            </a:r>
          </a:p>
          <a:p>
            <a:pPr>
              <a:spcBef>
                <a:spcPct val="0"/>
              </a:spcBef>
              <a:buFontTx/>
              <a:buNone/>
            </a:pPr>
            <a:r>
              <a:rPr lang="en-US" altLang="en-US" sz="1400">
                <a:latin typeface="Menlo" pitchFamily="49" charset="0"/>
              </a:rPr>
              <a:t>}</a:t>
            </a:r>
          </a:p>
        </p:txBody>
      </p:sp>
      <p:sp>
        <p:nvSpPr>
          <p:cNvPr id="9" name="Rectangle 4"/>
          <p:cNvSpPr>
            <a:spLocks noChangeArrowheads="1"/>
          </p:cNvSpPr>
          <p:nvPr/>
        </p:nvSpPr>
        <p:spPr bwMode="auto">
          <a:xfrm>
            <a:off x="5376863" y="117475"/>
            <a:ext cx="3595687" cy="13843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b="1">
                <a:solidFill>
                  <a:srgbClr val="931A68"/>
                </a:solidFill>
                <a:latin typeface="Menlo" pitchFamily="49" charset="0"/>
              </a:rPr>
              <a:t>interface</a:t>
            </a:r>
            <a:r>
              <a:rPr lang="en-US" altLang="en-US" sz="1400">
                <a:latin typeface="Menlo" pitchFamily="49" charset="0"/>
              </a:rPr>
              <a:t> AccountRepository </a:t>
            </a:r>
            <a:r>
              <a:rPr lang="en-US" altLang="en-US" sz="1400" b="1">
                <a:solidFill>
                  <a:srgbClr val="931A68"/>
                </a:solidFill>
                <a:latin typeface="Menlo" pitchFamily="49" charset="0"/>
              </a:rPr>
              <a:t>extends</a:t>
            </a:r>
            <a:r>
              <a:rPr lang="en-US" altLang="en-US" sz="1400">
                <a:latin typeface="Menlo" pitchFamily="49" charset="0"/>
              </a:rPr>
              <a:t> CrudRepository&lt;Account, Long&gt;{</a:t>
            </a:r>
          </a:p>
          <a:p>
            <a:pPr>
              <a:spcBef>
                <a:spcPct val="0"/>
              </a:spcBef>
              <a:buFontTx/>
              <a:buNone/>
            </a:pPr>
            <a:r>
              <a:rPr lang="en-US" altLang="en-US" sz="1400" b="1">
                <a:solidFill>
                  <a:srgbClr val="931A68"/>
                </a:solidFill>
                <a:latin typeface="Menlo" pitchFamily="49" charset="0"/>
              </a:rPr>
              <a:t>public</a:t>
            </a:r>
            <a:r>
              <a:rPr lang="en-US" altLang="en-US" sz="1400">
                <a:latin typeface="Menlo" pitchFamily="49" charset="0"/>
              </a:rPr>
              <a:t> Optional&lt;Account&gt; findByUsername(String </a:t>
            </a:r>
            <a:r>
              <a:rPr lang="en-US" altLang="en-US" sz="1400">
                <a:solidFill>
                  <a:srgbClr val="7E504F"/>
                </a:solidFill>
                <a:latin typeface="Menlo" pitchFamily="49" charset="0"/>
              </a:rPr>
              <a:t>username</a:t>
            </a:r>
            <a:r>
              <a:rPr lang="en-US" altLang="en-US" sz="1400">
                <a:latin typeface="Menlo" pitchFamily="49" charset="0"/>
              </a:rPr>
              <a:t>);</a:t>
            </a:r>
          </a:p>
          <a:p>
            <a:pPr>
              <a:spcBef>
                <a:spcPct val="0"/>
              </a:spcBef>
              <a:buFontTx/>
              <a:buNone/>
            </a:pPr>
            <a:r>
              <a:rPr lang="en-US" altLang="en-US" sz="1400">
                <a:latin typeface="Menlo" pitchFamily="49" charset="0"/>
              </a:rPr>
              <a:t>}</a:t>
            </a:r>
          </a:p>
        </p:txBody>
      </p:sp>
    </p:spTree>
    <p:extLst>
      <p:ext uri="{BB962C8B-B14F-4D97-AF65-F5344CB8AC3E}">
        <p14:creationId xmlns:p14="http://schemas.microsoft.com/office/powerpoint/2010/main" val="3264398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IMPLEMENT WEBSECURITY</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bwMode="auto">
          <a:xfrm>
            <a:off x="609600" y="1133109"/>
            <a:ext cx="8470900" cy="554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52425" indent="-352425"/>
            <a:r>
              <a:rPr lang="en-US" altLang="en-US" sz="1800" dirty="0">
                <a:latin typeface="Arial" panose="020B0604020202020204" pitchFamily="34" charset="0"/>
                <a:cs typeface="Arial" panose="020B0604020202020204" pitchFamily="34" charset="0"/>
              </a:rPr>
              <a:t>Create a class that extends </a:t>
            </a:r>
            <a:r>
              <a:rPr lang="en-US" altLang="en-US" sz="1800" dirty="0" err="1">
                <a:latin typeface="Arial" panose="020B0604020202020204" pitchFamily="34" charset="0"/>
                <a:cs typeface="Arial" panose="020B0604020202020204" pitchFamily="34" charset="0"/>
              </a:rPr>
              <a:t>WebSecurityConfigurerAdapter</a:t>
            </a:r>
            <a:endParaRPr lang="en-US" altLang="en-US" sz="1800" dirty="0">
              <a:latin typeface="Arial" panose="020B0604020202020204" pitchFamily="34" charset="0"/>
              <a:cs typeface="Arial" panose="020B0604020202020204" pitchFamily="34" charset="0"/>
            </a:endParaRPr>
          </a:p>
          <a:p>
            <a:pPr marL="352425" indent="-352425"/>
            <a:r>
              <a:rPr lang="en-US" altLang="en-US" sz="1800" dirty="0">
                <a:latin typeface="Arial" panose="020B0604020202020204" pitchFamily="34" charset="0"/>
                <a:cs typeface="Arial" panose="020B0604020202020204" pitchFamily="34" charset="0"/>
              </a:rPr>
              <a:t>Along with the authentication provider, we need to configure an authentication manager with the correct password-encoding schema that will be used for credentials verification. For this, we need to expose the preferred implementation of the </a:t>
            </a:r>
            <a:r>
              <a:rPr lang="en-US" altLang="en-US" sz="1800" dirty="0" err="1">
                <a:latin typeface="Arial" panose="020B0604020202020204" pitchFamily="34" charset="0"/>
                <a:cs typeface="Arial" panose="020B0604020202020204" pitchFamily="34" charset="0"/>
              </a:rPr>
              <a:t>PasswordEncoder</a:t>
            </a:r>
            <a:r>
              <a:rPr lang="en-US" altLang="en-US" sz="1800" dirty="0">
                <a:latin typeface="Arial" panose="020B0604020202020204" pitchFamily="34" charset="0"/>
                <a:cs typeface="Arial" panose="020B0604020202020204" pitchFamily="34" charset="0"/>
              </a:rPr>
              <a:t> interface as a bean.</a:t>
            </a:r>
          </a:p>
          <a:p>
            <a:pPr marL="352425" indent="-352425"/>
            <a:r>
              <a:rPr lang="en-US" altLang="en-US" sz="1800" dirty="0">
                <a:latin typeface="Arial" panose="020B0604020202020204" pitchFamily="34" charset="0"/>
                <a:cs typeface="Arial" panose="020B0604020202020204" pitchFamily="34" charset="0"/>
              </a:rPr>
              <a:t>Inject </a:t>
            </a:r>
            <a:r>
              <a:rPr lang="en-US" altLang="en-US" sz="1800" dirty="0" err="1">
                <a:latin typeface="Arial" panose="020B0604020202020204" pitchFamily="34" charset="0"/>
                <a:cs typeface="Arial" panose="020B0604020202020204" pitchFamily="34" charset="0"/>
              </a:rPr>
              <a:t>AuthenticationManager</a:t>
            </a:r>
            <a:r>
              <a:rPr lang="en-US" altLang="en-US" sz="1800" dirty="0">
                <a:latin typeface="Arial" panose="020B0604020202020204" pitchFamily="34" charset="0"/>
                <a:cs typeface="Arial" panose="020B0604020202020204" pitchFamily="34" charset="0"/>
              </a:rPr>
              <a:t> using @Bean</a:t>
            </a:r>
          </a:p>
          <a:p>
            <a:pPr marL="352425" indent="-352425"/>
            <a:r>
              <a:rPr lang="en-US" altLang="en-US" sz="1800" dirty="0">
                <a:latin typeface="Arial" panose="020B0604020202020204" pitchFamily="34" charset="0"/>
                <a:cs typeface="Arial" panose="020B0604020202020204" pitchFamily="34" charset="0"/>
              </a:rPr>
              <a:t>Inject </a:t>
            </a:r>
            <a:r>
              <a:rPr lang="en-US" altLang="en-US" sz="1800" dirty="0" err="1">
                <a:latin typeface="Arial" panose="020B0604020202020204" pitchFamily="34" charset="0"/>
                <a:cs typeface="Arial" panose="020B0604020202020204" pitchFamily="34" charset="0"/>
              </a:rPr>
              <a:t>PasswordEncroder</a:t>
            </a:r>
            <a:endParaRPr lang="en-US" altLang="en-US" sz="1800" dirty="0">
              <a:latin typeface="Arial" panose="020B0604020202020204" pitchFamily="34" charset="0"/>
              <a:cs typeface="Arial" panose="020B0604020202020204" pitchFamily="34" charset="0"/>
            </a:endParaRPr>
          </a:p>
          <a:p>
            <a:endParaRPr lang="en-US" altLang="en-US" sz="1800" dirty="0"/>
          </a:p>
          <a:p>
            <a:endParaRPr lang="en-US" altLang="en-US" sz="1800" dirty="0"/>
          </a:p>
        </p:txBody>
      </p:sp>
      <p:sp>
        <p:nvSpPr>
          <p:cNvPr id="5" name="Rectangle 9"/>
          <p:cNvSpPr>
            <a:spLocks noChangeArrowheads="1"/>
          </p:cNvSpPr>
          <p:nvPr/>
        </p:nvSpPr>
        <p:spPr bwMode="auto">
          <a:xfrm>
            <a:off x="609600" y="3622675"/>
            <a:ext cx="7848600" cy="11699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srgbClr val="777777"/>
                </a:solidFill>
                <a:latin typeface="Menlo" pitchFamily="49" charset="0"/>
              </a:rPr>
              <a:t>@Bean</a:t>
            </a:r>
          </a:p>
          <a:p>
            <a:pPr>
              <a:spcBef>
                <a:spcPct val="0"/>
              </a:spcBef>
              <a:buFontTx/>
              <a:buNone/>
            </a:pPr>
            <a:r>
              <a:rPr lang="en-US" altLang="en-US" sz="1400" b="1">
                <a:solidFill>
                  <a:srgbClr val="931A68"/>
                </a:solidFill>
                <a:latin typeface="Menlo" pitchFamily="49" charset="0"/>
              </a:rPr>
              <a:t>public</a:t>
            </a:r>
            <a:r>
              <a:rPr lang="en-US" altLang="en-US" sz="1400">
                <a:latin typeface="Menlo" pitchFamily="49" charset="0"/>
              </a:rPr>
              <a:t> AuthenticationManager manager() </a:t>
            </a:r>
            <a:r>
              <a:rPr lang="en-US" altLang="en-US" sz="1400" b="1">
                <a:solidFill>
                  <a:srgbClr val="931A68"/>
                </a:solidFill>
                <a:latin typeface="Menlo" pitchFamily="49" charset="0"/>
              </a:rPr>
              <a:t>throws</a:t>
            </a:r>
            <a:r>
              <a:rPr lang="en-US" altLang="en-US" sz="1400">
                <a:latin typeface="Menlo" pitchFamily="49" charset="0"/>
              </a:rPr>
              <a:t> Exception</a:t>
            </a:r>
          </a:p>
          <a:p>
            <a:pPr>
              <a:spcBef>
                <a:spcPct val="0"/>
              </a:spcBef>
              <a:buFontTx/>
              <a:buNone/>
            </a:pPr>
            <a:r>
              <a:rPr lang="en-US" altLang="en-US" sz="1400">
                <a:latin typeface="Menlo" pitchFamily="49" charset="0"/>
              </a:rPr>
              <a:t>{</a:t>
            </a:r>
          </a:p>
          <a:p>
            <a:pPr>
              <a:spcBef>
                <a:spcPct val="0"/>
              </a:spcBef>
              <a:buFontTx/>
              <a:buNone/>
            </a:pPr>
            <a:r>
              <a:rPr lang="en-US" altLang="en-US" sz="1400" b="1">
                <a:solidFill>
                  <a:srgbClr val="931A68"/>
                </a:solidFill>
                <a:latin typeface="Menlo" pitchFamily="49" charset="0"/>
              </a:rPr>
              <a:t>return</a:t>
            </a:r>
            <a:r>
              <a:rPr lang="en-US" altLang="en-US" sz="1400">
                <a:latin typeface="Menlo" pitchFamily="49" charset="0"/>
              </a:rPr>
              <a:t>  </a:t>
            </a:r>
            <a:r>
              <a:rPr lang="en-US" altLang="en-US" sz="1400" b="1">
                <a:solidFill>
                  <a:srgbClr val="931A68"/>
                </a:solidFill>
                <a:latin typeface="Menlo" pitchFamily="49" charset="0"/>
              </a:rPr>
              <a:t>super</a:t>
            </a:r>
            <a:r>
              <a:rPr lang="en-US" altLang="en-US" sz="1400">
                <a:latin typeface="Menlo" pitchFamily="49" charset="0"/>
              </a:rPr>
              <a:t>.authenticationManager();</a:t>
            </a:r>
          </a:p>
          <a:p>
            <a:pPr>
              <a:spcBef>
                <a:spcPct val="0"/>
              </a:spcBef>
              <a:buFontTx/>
              <a:buNone/>
            </a:pPr>
            <a:r>
              <a:rPr lang="en-US" altLang="en-US" sz="1400">
                <a:latin typeface="Menlo" pitchFamily="49" charset="0"/>
              </a:rPr>
              <a:t>}</a:t>
            </a:r>
          </a:p>
        </p:txBody>
      </p:sp>
      <p:sp>
        <p:nvSpPr>
          <p:cNvPr id="6" name="Rectangle 11"/>
          <p:cNvSpPr>
            <a:spLocks noChangeArrowheads="1"/>
          </p:cNvSpPr>
          <p:nvPr/>
        </p:nvSpPr>
        <p:spPr bwMode="auto">
          <a:xfrm>
            <a:off x="609600" y="5029200"/>
            <a:ext cx="7848600" cy="1169988"/>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dirty="0">
                <a:solidFill>
                  <a:srgbClr val="777777"/>
                </a:solidFill>
                <a:latin typeface="Menlo" pitchFamily="49" charset="0"/>
              </a:rPr>
              <a:t>@Bean</a:t>
            </a:r>
          </a:p>
          <a:p>
            <a:pPr>
              <a:spcBef>
                <a:spcPct val="0"/>
              </a:spcBef>
              <a:buFontTx/>
              <a:buNone/>
            </a:pPr>
            <a:r>
              <a:rPr lang="en-US" altLang="en-US" sz="1400" b="1" dirty="0">
                <a:solidFill>
                  <a:srgbClr val="931A68"/>
                </a:solidFill>
                <a:latin typeface="Menlo" pitchFamily="49" charset="0"/>
              </a:rPr>
              <a:t>public</a:t>
            </a:r>
            <a:r>
              <a:rPr lang="en-US" altLang="en-US" sz="1400" dirty="0">
                <a:latin typeface="Menlo" pitchFamily="49" charset="0"/>
              </a:rPr>
              <a:t> </a:t>
            </a:r>
            <a:r>
              <a:rPr lang="en-US" altLang="en-US" sz="1400" dirty="0" err="1">
                <a:latin typeface="Menlo" pitchFamily="49" charset="0"/>
              </a:rPr>
              <a:t>PasswordEncoder</a:t>
            </a:r>
            <a:r>
              <a:rPr lang="en-US" altLang="en-US" sz="1400" dirty="0">
                <a:latin typeface="Menlo" pitchFamily="49" charset="0"/>
              </a:rPr>
              <a:t> encoder()</a:t>
            </a:r>
          </a:p>
          <a:p>
            <a:pPr>
              <a:spcBef>
                <a:spcPct val="0"/>
              </a:spcBef>
              <a:buFontTx/>
              <a:buNone/>
            </a:pPr>
            <a:r>
              <a:rPr lang="en-US" altLang="en-US" sz="1400" dirty="0">
                <a:latin typeface="Menlo" pitchFamily="49" charset="0"/>
              </a:rPr>
              <a:t>{</a:t>
            </a:r>
          </a:p>
          <a:p>
            <a:pPr>
              <a:spcBef>
                <a:spcPct val="0"/>
              </a:spcBef>
              <a:buFontTx/>
              <a:buNone/>
            </a:pPr>
            <a:r>
              <a:rPr lang="en-US" altLang="en-US" sz="1400" b="1" dirty="0">
                <a:solidFill>
                  <a:srgbClr val="931A68"/>
                </a:solidFill>
                <a:latin typeface="Menlo" pitchFamily="49" charset="0"/>
              </a:rPr>
              <a:t>return</a:t>
            </a:r>
            <a:r>
              <a:rPr lang="en-US" altLang="en-US" sz="1400" dirty="0">
                <a:latin typeface="Menlo" pitchFamily="49" charset="0"/>
              </a:rPr>
              <a:t> </a:t>
            </a:r>
            <a:r>
              <a:rPr lang="en-US" altLang="en-US" sz="1400" b="1" dirty="0">
                <a:solidFill>
                  <a:srgbClr val="931A68"/>
                </a:solidFill>
                <a:latin typeface="Menlo" pitchFamily="49" charset="0"/>
              </a:rPr>
              <a:t>new</a:t>
            </a:r>
            <a:r>
              <a:rPr lang="en-US" altLang="en-US" sz="1400" dirty="0">
                <a:latin typeface="Menlo" pitchFamily="49" charset="0"/>
              </a:rPr>
              <a:t> </a:t>
            </a:r>
            <a:r>
              <a:rPr lang="en-US" altLang="en-US" sz="1400" dirty="0" err="1">
                <a:latin typeface="Menlo" pitchFamily="49" charset="0"/>
              </a:rPr>
              <a:t>BCryptPasswordEncoder</a:t>
            </a:r>
            <a:r>
              <a:rPr lang="en-US" altLang="en-US" sz="1400" dirty="0">
                <a:latin typeface="Menlo" pitchFamily="49" charset="0"/>
              </a:rPr>
              <a:t>();</a:t>
            </a:r>
          </a:p>
          <a:p>
            <a:pPr>
              <a:spcBef>
                <a:spcPct val="0"/>
              </a:spcBef>
              <a:buFontTx/>
              <a:buNone/>
            </a:pPr>
            <a:r>
              <a:rPr lang="en-US" altLang="en-US" sz="1400" dirty="0">
                <a:latin typeface="Menlo" pitchFamily="49" charset="0"/>
              </a:rPr>
              <a:t>}</a:t>
            </a:r>
          </a:p>
        </p:txBody>
      </p:sp>
      <p:pic>
        <p:nvPicPr>
          <p:cNvPr id="7" name="Picture 6"/>
          <p:cNvPicPr>
            <a:picLocks noChangeAspect="1"/>
          </p:cNvPicPr>
          <p:nvPr/>
        </p:nvPicPr>
        <p:blipFill>
          <a:blip r:embed="rId3"/>
          <a:stretch>
            <a:fillRect/>
          </a:stretch>
        </p:blipFill>
        <p:spPr>
          <a:xfrm>
            <a:off x="9126221" y="2430630"/>
            <a:ext cx="2047875" cy="2028825"/>
          </a:xfrm>
          <a:prstGeom prst="rect">
            <a:avLst/>
          </a:prstGeom>
        </p:spPr>
      </p:pic>
    </p:spTree>
    <p:extLst>
      <p:ext uri="{BB962C8B-B14F-4D97-AF65-F5344CB8AC3E}">
        <p14:creationId xmlns:p14="http://schemas.microsoft.com/office/powerpoint/2010/main" val="3906329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CUSTOMIZE AUTHORIZATION</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536826" y="1136049"/>
            <a:ext cx="8021637" cy="38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dirty="0"/>
              <a:t>Create the following class to authenticate url.  It displays a very basic HTTP login screen</a:t>
            </a:r>
          </a:p>
        </p:txBody>
      </p:sp>
      <p:sp>
        <p:nvSpPr>
          <p:cNvPr id="5" name="Rectangle 2"/>
          <p:cNvSpPr>
            <a:spLocks noChangeArrowheads="1"/>
          </p:cNvSpPr>
          <p:nvPr/>
        </p:nvSpPr>
        <p:spPr bwMode="auto">
          <a:xfrm>
            <a:off x="1010652" y="1740768"/>
            <a:ext cx="8775032"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dirty="0">
                <a:solidFill>
                  <a:srgbClr val="646464"/>
                </a:solidFill>
                <a:ea typeface="Calibri" panose="020F0502020204030204" pitchFamily="34" charset="0"/>
                <a:cs typeface="Calibri" panose="020F0502020204030204" pitchFamily="34" charset="0"/>
              </a:rPr>
              <a:t>@Configuration</a:t>
            </a:r>
          </a:p>
          <a:p>
            <a:pPr>
              <a:spcBef>
                <a:spcPct val="0"/>
              </a:spcBef>
              <a:buFontTx/>
              <a:buNone/>
            </a:pPr>
            <a:r>
              <a:rPr lang="en-US" altLang="en-US" sz="1600" dirty="0">
                <a:solidFill>
                  <a:srgbClr val="646464"/>
                </a:solidFill>
                <a:ea typeface="Calibri" panose="020F0502020204030204" pitchFamily="34" charset="0"/>
                <a:cs typeface="Calibri" panose="020F0502020204030204" pitchFamily="34" charset="0"/>
              </a:rPr>
              <a:t>@</a:t>
            </a:r>
            <a:r>
              <a:rPr lang="en-US" altLang="en-US" sz="1600" dirty="0" err="1">
                <a:solidFill>
                  <a:srgbClr val="646464"/>
                </a:solidFill>
                <a:ea typeface="Calibri" panose="020F0502020204030204" pitchFamily="34" charset="0"/>
                <a:cs typeface="Calibri" panose="020F0502020204030204" pitchFamily="34" charset="0"/>
              </a:rPr>
              <a:t>EnableWebSecurity</a:t>
            </a:r>
            <a:endParaRPr lang="en-US" altLang="en-US" sz="1600" dirty="0">
              <a:solidFill>
                <a:srgbClr val="646464"/>
              </a:solidFill>
              <a:ea typeface="Calibri" panose="020F0502020204030204" pitchFamily="34" charset="0"/>
              <a:cs typeface="Calibri" panose="020F0502020204030204" pitchFamily="34" charset="0"/>
            </a:endParaRPr>
          </a:p>
          <a:p>
            <a:pPr>
              <a:spcBef>
                <a:spcPct val="0"/>
              </a:spcBef>
              <a:buFontTx/>
              <a:buNone/>
            </a:pPr>
            <a:r>
              <a:rPr lang="en-US" altLang="en-US" sz="1600" b="1" dirty="0">
                <a:solidFill>
                  <a:srgbClr val="7F0055"/>
                </a:solidFill>
                <a:ea typeface="Calibri" panose="020F0502020204030204" pitchFamily="34" charset="0"/>
                <a:cs typeface="Calibri" panose="020F0502020204030204" pitchFamily="34" charset="0"/>
              </a:rPr>
              <a:t>public</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class</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err="1">
                <a:solidFill>
                  <a:srgbClr val="000000"/>
                </a:solidFill>
                <a:ea typeface="Calibri" panose="020F0502020204030204" pitchFamily="34" charset="0"/>
                <a:cs typeface="Calibri" panose="020F0502020204030204" pitchFamily="34" charset="0"/>
              </a:rPr>
              <a:t>BasicConfiguration</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extends</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err="1">
                <a:solidFill>
                  <a:srgbClr val="000000"/>
                </a:solidFill>
                <a:ea typeface="Calibri" panose="020F0502020204030204" pitchFamily="34" charset="0"/>
                <a:cs typeface="Calibri" panose="020F0502020204030204" pitchFamily="34" charset="0"/>
              </a:rPr>
              <a:t>WebSecurityConfigurerAdapter</a:t>
            </a:r>
            <a:r>
              <a:rPr lang="en-US" altLang="en-US" sz="1600" b="1"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600" dirty="0">
                <a:solidFill>
                  <a:srgbClr val="646464"/>
                </a:solidFill>
                <a:ea typeface="Calibri" panose="020F0502020204030204" pitchFamily="34" charset="0"/>
                <a:cs typeface="Calibri" panose="020F0502020204030204" pitchFamily="34" charset="0"/>
              </a:rPr>
              <a:t>@Override</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protected</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void</a:t>
            </a:r>
            <a:r>
              <a:rPr lang="en-US" altLang="en-US" sz="1600" b="1" dirty="0">
                <a:solidFill>
                  <a:srgbClr val="000000"/>
                </a:solidFill>
                <a:ea typeface="Calibri" panose="020F0502020204030204" pitchFamily="34" charset="0"/>
                <a:cs typeface="Calibri" panose="020F0502020204030204" pitchFamily="34" charset="0"/>
              </a:rPr>
              <a:t> configure(</a:t>
            </a:r>
            <a:r>
              <a:rPr lang="en-US" altLang="en-US" sz="1600" b="1" dirty="0" err="1">
                <a:solidFill>
                  <a:srgbClr val="000000"/>
                </a:solidFill>
                <a:ea typeface="Calibri" panose="020F0502020204030204" pitchFamily="34" charset="0"/>
                <a:cs typeface="Calibri" panose="020F0502020204030204" pitchFamily="34" charset="0"/>
              </a:rPr>
              <a:t>HttpSecurity</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6A3E3E"/>
                </a:solidFill>
                <a:ea typeface="Calibri" panose="020F0502020204030204" pitchFamily="34" charset="0"/>
                <a:cs typeface="Calibri" panose="020F0502020204030204" pitchFamily="34" charset="0"/>
              </a:rPr>
              <a:t>http</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throws</a:t>
            </a:r>
            <a:r>
              <a:rPr lang="en-US" altLang="en-US" sz="1600" b="1" dirty="0">
                <a:solidFill>
                  <a:srgbClr val="000000"/>
                </a:solidFill>
                <a:ea typeface="Calibri" panose="020F0502020204030204" pitchFamily="34" charset="0"/>
                <a:cs typeface="Calibri" panose="020F0502020204030204" pitchFamily="34" charset="0"/>
              </a:rPr>
              <a:t> Exception {</a:t>
            </a:r>
            <a:br>
              <a:rPr lang="en-US" altLang="en-US" sz="1600" b="1" dirty="0">
                <a:solidFill>
                  <a:srgbClr val="000000"/>
                </a:solidFill>
                <a:ea typeface="Calibri" panose="020F0502020204030204" pitchFamily="34" charset="0"/>
                <a:cs typeface="Calibri" panose="020F0502020204030204" pitchFamily="34" charset="0"/>
              </a:rPr>
            </a:br>
            <a:r>
              <a:rPr lang="en-US" altLang="en-US" sz="1600" b="1" dirty="0">
                <a:solidFill>
                  <a:srgbClr val="000000"/>
                </a:solidFill>
                <a:ea typeface="Calibri" panose="020F0502020204030204" pitchFamily="34" charset="0"/>
                <a:cs typeface="Calibri" panose="020F0502020204030204" pitchFamily="34" charset="0"/>
              </a:rPr>
              <a:t>//</a:t>
            </a:r>
            <a:r>
              <a:rPr lang="en-US" altLang="en-US" sz="1600" dirty="0"/>
              <a:t> Following requires authentication for all url</a:t>
            </a:r>
            <a:endParaRPr lang="en-US" altLang="en-US" sz="1600" b="1" dirty="0">
              <a:solidFill>
                <a:srgbClr val="000000"/>
              </a:solidFill>
              <a:ea typeface="Calibri" panose="020F0502020204030204" pitchFamily="34" charset="0"/>
              <a:cs typeface="Calibri" panose="020F0502020204030204" pitchFamily="34" charset="0"/>
            </a:endParaRPr>
          </a:p>
          <a:p>
            <a:pPr>
              <a:buFont typeface="Arial" panose="020B0604020202020204" pitchFamily="34" charset="0"/>
              <a:buNone/>
            </a:pPr>
            <a:r>
              <a:rPr lang="en-US" altLang="en-US" sz="1800" dirty="0">
                <a:solidFill>
                  <a:srgbClr val="000000"/>
                </a:solidFill>
                <a:ea typeface="Calibri" panose="020F0502020204030204" pitchFamily="34" charset="0"/>
                <a:cs typeface="Calibri" panose="020F0502020204030204" pitchFamily="34" charset="0"/>
              </a:rPr>
              <a:t>    </a:t>
            </a:r>
            <a:r>
              <a:rPr lang="mr-IN" altLang="en-US" sz="1800" dirty="0">
                <a:solidFill>
                  <a:srgbClr val="000000"/>
                </a:solidFill>
                <a:ea typeface="Calibri" panose="020F0502020204030204" pitchFamily="34" charset="0"/>
                <a:cs typeface="Calibri" panose="020F0502020204030204" pitchFamily="34" charset="0"/>
              </a:rPr>
              <a:t>        </a:t>
            </a:r>
            <a:r>
              <a:rPr lang="en-US" altLang="en-US" sz="1800" dirty="0" err="1">
                <a:solidFill>
                  <a:srgbClr val="6A3E3E"/>
                </a:solidFill>
                <a:ea typeface="Calibri" panose="020F0502020204030204" pitchFamily="34" charset="0"/>
                <a:cs typeface="Calibri" panose="020F0502020204030204" pitchFamily="34" charset="0"/>
              </a:rPr>
              <a:t>http</a:t>
            </a:r>
            <a:r>
              <a:rPr lang="en-US" altLang="en-US" sz="1800" dirty="0" err="1">
                <a:solidFill>
                  <a:srgbClr val="000000"/>
                </a:solidFill>
                <a:ea typeface="Calibri" panose="020F0502020204030204" pitchFamily="34" charset="0"/>
                <a:cs typeface="Calibri" panose="020F0502020204030204" pitchFamily="34" charset="0"/>
              </a:rPr>
              <a:t>.csrf</a:t>
            </a:r>
            <a:r>
              <a:rPr lang="en-US" altLang="en-US" sz="1800" dirty="0">
                <a:solidFill>
                  <a:srgbClr val="000000"/>
                </a:solidFill>
                <a:ea typeface="Calibri" panose="020F0502020204030204" pitchFamily="34" charset="0"/>
                <a:cs typeface="Calibri" panose="020F0502020204030204" pitchFamily="34" charset="0"/>
              </a:rPr>
              <a:t>().disable()</a:t>
            </a:r>
          </a:p>
          <a:p>
            <a:pPr>
              <a:buFont typeface="Arial" panose="020B0604020202020204" pitchFamily="34" charset="0"/>
              <a:buNone/>
            </a:pPr>
            <a:r>
              <a:rPr lang="en-US" altLang="en-US" sz="1800" dirty="0">
                <a:solidFill>
                  <a:srgbClr val="000000"/>
                </a:solidFill>
                <a:ea typeface="Calibri" panose="020F0502020204030204" pitchFamily="34" charset="0"/>
                <a:cs typeface="Calibri" panose="020F0502020204030204" pitchFamily="34" charset="0"/>
              </a:rPr>
              <a:t>        .</a:t>
            </a:r>
            <a:r>
              <a:rPr lang="en-US" altLang="en-US" sz="1800" dirty="0" err="1">
                <a:solidFill>
                  <a:srgbClr val="000000"/>
                </a:solidFill>
                <a:ea typeface="Calibri" panose="020F0502020204030204" pitchFamily="34" charset="0"/>
                <a:cs typeface="Calibri" panose="020F0502020204030204" pitchFamily="34" charset="0"/>
              </a:rPr>
              <a:t>authorizeRequests</a:t>
            </a:r>
            <a:r>
              <a:rPr lang="en-US" altLang="en-US" sz="1800" dirty="0">
                <a:solidFill>
                  <a:srgbClr val="000000"/>
                </a:solidFill>
                <a:ea typeface="Calibri" panose="020F0502020204030204" pitchFamily="34" charset="0"/>
                <a:cs typeface="Calibri" panose="020F0502020204030204" pitchFamily="34" charset="0"/>
              </a:rPr>
              <a:t>().</a:t>
            </a:r>
            <a:r>
              <a:rPr lang="en-US" altLang="en-US" sz="1800" dirty="0" err="1">
                <a:solidFill>
                  <a:srgbClr val="000000"/>
                </a:solidFill>
                <a:ea typeface="Calibri" panose="020F0502020204030204" pitchFamily="34" charset="0"/>
                <a:cs typeface="Calibri" panose="020F0502020204030204" pitchFamily="34" charset="0"/>
              </a:rPr>
              <a:t>anyRequest</a:t>
            </a:r>
            <a:r>
              <a:rPr lang="en-US" altLang="en-US" sz="1800" dirty="0">
                <a:solidFill>
                  <a:srgbClr val="000000"/>
                </a:solidFill>
                <a:ea typeface="Calibri" panose="020F0502020204030204" pitchFamily="34" charset="0"/>
                <a:cs typeface="Calibri" panose="020F0502020204030204" pitchFamily="34" charset="0"/>
              </a:rPr>
              <a:t>().</a:t>
            </a:r>
          </a:p>
          <a:p>
            <a:pPr>
              <a:buFont typeface="Arial" panose="020B0604020202020204" pitchFamily="34" charset="0"/>
              <a:buNone/>
            </a:pPr>
            <a:r>
              <a:rPr lang="en-US" altLang="en-US" sz="1800" dirty="0">
                <a:solidFill>
                  <a:srgbClr val="000000"/>
                </a:solidFill>
                <a:ea typeface="Calibri" panose="020F0502020204030204" pitchFamily="34" charset="0"/>
                <a:cs typeface="Calibri" panose="020F0502020204030204" pitchFamily="34" charset="0"/>
              </a:rPr>
              <a:t>        authenticated()</a:t>
            </a:r>
          </a:p>
          <a:p>
            <a:pPr>
              <a:buFont typeface="Arial" panose="020B0604020202020204" pitchFamily="34" charset="0"/>
              <a:buNone/>
            </a:pPr>
            <a:r>
              <a:rPr lang="mr-IN" altLang="en-US" sz="1800" dirty="0">
                <a:solidFill>
                  <a:srgbClr val="000000"/>
                </a:solidFill>
                <a:ea typeface="Calibri" panose="020F0502020204030204" pitchFamily="34" charset="0"/>
                <a:cs typeface="Calibri" panose="020F0502020204030204" pitchFamily="34" charset="0"/>
              </a:rPr>
              <a:t>        .and()</a:t>
            </a:r>
          </a:p>
          <a:p>
            <a:pPr>
              <a:buFont typeface="Arial" panose="020B0604020202020204" pitchFamily="34" charset="0"/>
              <a:buNone/>
            </a:pPr>
            <a:r>
              <a:rPr lang="mr-IN" altLang="en-US" sz="1800" dirty="0">
                <a:solidFill>
                  <a:srgbClr val="000000"/>
                </a:solidFill>
                <a:ea typeface="Calibri" panose="020F0502020204030204" pitchFamily="34" charset="0"/>
                <a:cs typeface="Calibri" panose="020F0502020204030204" pitchFamily="34" charset="0"/>
              </a:rPr>
              <a:t>        .httpBasic();</a:t>
            </a:r>
            <a:endParaRPr lang="en-US" altLang="en-US" sz="1800" dirty="0">
              <a:solidFill>
                <a:srgbClr val="000000"/>
              </a:solidFill>
              <a:ea typeface="Calibri" panose="020F0502020204030204" pitchFamily="34" charset="0"/>
              <a:cs typeface="Calibri" panose="020F0502020204030204" pitchFamily="34" charset="0"/>
            </a:endParaRPr>
          </a:p>
          <a:p>
            <a:pPr>
              <a:buFont typeface="Arial" panose="020B0604020202020204" pitchFamily="34" charset="0"/>
              <a:buNone/>
            </a:pPr>
            <a:r>
              <a:rPr lang="en-US" altLang="en-US" sz="1800" dirty="0">
                <a:solidFill>
                  <a:srgbClr val="000000"/>
                </a:solidFill>
                <a:ea typeface="Calibri" panose="020F0502020204030204" pitchFamily="34" charset="0"/>
                <a:cs typeface="Calibri" panose="020F0502020204030204" pitchFamily="34" charset="0"/>
              </a:rPr>
              <a:t>//Following only requires authentication fro /customers/** url</a:t>
            </a:r>
          </a:p>
          <a:p>
            <a:pPr>
              <a:buFont typeface="Arial" panose="020B0604020202020204" pitchFamily="34" charset="0"/>
              <a:buNone/>
            </a:pPr>
            <a:r>
              <a:rPr lang="en-US" altLang="en-US" sz="1800" dirty="0">
                <a:solidFill>
                  <a:srgbClr val="000000"/>
                </a:solidFill>
                <a:ea typeface="Calibri" panose="020F0502020204030204" pitchFamily="34" charset="0"/>
                <a:cs typeface="Calibri" panose="020F0502020204030204" pitchFamily="34" charset="0"/>
              </a:rPr>
              <a:t>	</a:t>
            </a:r>
            <a:r>
              <a:rPr lang="en-US" altLang="en-US" sz="1800" dirty="0" err="1">
                <a:solidFill>
                  <a:srgbClr val="000000"/>
                </a:solidFill>
                <a:ea typeface="Calibri" panose="020F0502020204030204" pitchFamily="34" charset="0"/>
                <a:cs typeface="Calibri" panose="020F0502020204030204" pitchFamily="34" charset="0"/>
              </a:rPr>
              <a:t>http.csrf</a:t>
            </a:r>
            <a:r>
              <a:rPr lang="en-US" altLang="en-US" sz="1800" dirty="0">
                <a:solidFill>
                  <a:srgbClr val="000000"/>
                </a:solidFill>
                <a:ea typeface="Calibri" panose="020F0502020204030204" pitchFamily="34" charset="0"/>
                <a:cs typeface="Calibri" panose="020F0502020204030204" pitchFamily="34" charset="0"/>
              </a:rPr>
              <a:t>().disable().</a:t>
            </a:r>
            <a:r>
              <a:rPr lang="en-US" altLang="en-US" sz="1800" dirty="0" err="1">
                <a:solidFill>
                  <a:srgbClr val="000000"/>
                </a:solidFill>
                <a:ea typeface="Calibri" panose="020F0502020204030204" pitchFamily="34" charset="0"/>
                <a:cs typeface="Calibri" panose="020F0502020204030204" pitchFamily="34" charset="0"/>
              </a:rPr>
              <a:t>authorizeRequests</a:t>
            </a:r>
            <a:r>
              <a:rPr lang="en-US" altLang="en-US" sz="1800" dirty="0">
                <a:solidFill>
                  <a:srgbClr val="000000"/>
                </a:solidFill>
                <a:ea typeface="Calibri" panose="020F0502020204030204" pitchFamily="34" charset="0"/>
                <a:cs typeface="Calibri" panose="020F0502020204030204" pitchFamily="34" charset="0"/>
              </a:rPr>
              <a:t>()</a:t>
            </a:r>
          </a:p>
          <a:p>
            <a:pPr>
              <a:buFont typeface="Arial" panose="020B0604020202020204" pitchFamily="34" charset="0"/>
              <a:buNone/>
            </a:pPr>
            <a:r>
              <a:rPr lang="en-US" altLang="en-US" sz="1800" dirty="0">
                <a:solidFill>
                  <a:srgbClr val="000000"/>
                </a:solidFill>
                <a:ea typeface="Calibri" panose="020F0502020204030204" pitchFamily="34" charset="0"/>
                <a:cs typeface="Calibri" panose="020F0502020204030204" pitchFamily="34" charset="0"/>
              </a:rPr>
              <a:t>		.</a:t>
            </a:r>
            <a:r>
              <a:rPr lang="en-US" altLang="en-US" sz="1800" dirty="0" err="1">
                <a:solidFill>
                  <a:srgbClr val="000000"/>
                </a:solidFill>
                <a:ea typeface="Calibri" panose="020F0502020204030204" pitchFamily="34" charset="0"/>
                <a:cs typeface="Calibri" panose="020F0502020204030204" pitchFamily="34" charset="0"/>
              </a:rPr>
              <a:t>antMatchers</a:t>
            </a:r>
            <a:r>
              <a:rPr lang="en-US" altLang="en-US" sz="1800" dirty="0">
                <a:solidFill>
                  <a:srgbClr val="000000"/>
                </a:solidFill>
                <a:ea typeface="Calibri" panose="020F0502020204030204" pitchFamily="34" charset="0"/>
                <a:cs typeface="Calibri" panose="020F0502020204030204" pitchFamily="34" charset="0"/>
              </a:rPr>
              <a:t>("/customers/**")</a:t>
            </a:r>
          </a:p>
          <a:p>
            <a:pPr>
              <a:buFont typeface="Arial" panose="020B0604020202020204" pitchFamily="34" charset="0"/>
              <a:buNone/>
            </a:pPr>
            <a:r>
              <a:rPr lang="en-US" altLang="en-US" sz="1800" dirty="0">
                <a:solidFill>
                  <a:srgbClr val="000000"/>
                </a:solidFill>
                <a:ea typeface="Calibri" panose="020F0502020204030204" pitchFamily="34" charset="0"/>
                <a:cs typeface="Calibri" panose="020F0502020204030204" pitchFamily="34" charset="0"/>
              </a:rPr>
              <a:t>		.authenticated().and().</a:t>
            </a:r>
            <a:r>
              <a:rPr lang="en-US" altLang="en-US" sz="1800" dirty="0" err="1">
                <a:solidFill>
                  <a:srgbClr val="000000"/>
                </a:solidFill>
                <a:ea typeface="Calibri" panose="020F0502020204030204" pitchFamily="34" charset="0"/>
                <a:cs typeface="Calibri" panose="020F0502020204030204" pitchFamily="34" charset="0"/>
              </a:rPr>
              <a:t>httpBasic</a:t>
            </a:r>
            <a:r>
              <a:rPr lang="en-US" altLang="en-US" sz="1800" dirty="0">
                <a:solidFill>
                  <a:srgbClr val="000000"/>
                </a:solidFill>
                <a:ea typeface="Calibri" panose="020F0502020204030204" pitchFamily="34" charset="0"/>
                <a:cs typeface="Calibri" panose="020F0502020204030204" pitchFamily="34" charset="0"/>
              </a:rPr>
              <a:t>();</a:t>
            </a: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    }</a:t>
            </a:r>
            <a:endParaRPr lang="mr-IN" altLang="en-US" sz="1600" dirty="0">
              <a:ea typeface="Calibri" panose="020F0502020204030204" pitchFamily="34" charset="0"/>
              <a:cs typeface="Calibri" panose="020F0502020204030204" pitchFamily="34" charset="0"/>
            </a:endParaRP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a:t>
            </a:r>
            <a:endParaRPr lang="en-US" altLang="en-US" sz="1600" dirty="0">
              <a:ea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8205471" y="2745774"/>
            <a:ext cx="2362200" cy="2181225"/>
          </a:xfrm>
          <a:prstGeom prst="rect">
            <a:avLst/>
          </a:prstGeom>
        </p:spPr>
      </p:pic>
    </p:spTree>
    <p:extLst>
      <p:ext uri="{BB962C8B-B14F-4D97-AF65-F5344CB8AC3E}">
        <p14:creationId xmlns:p14="http://schemas.microsoft.com/office/powerpoint/2010/main" val="2437747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SPRING LOGIN AND LOGOUT</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729329" y="1094872"/>
            <a:ext cx="8021637" cy="38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dirty="0"/>
              <a:t>Create the following class to add roles and authorize the url. </a:t>
            </a:r>
          </a:p>
        </p:txBody>
      </p:sp>
      <p:sp>
        <p:nvSpPr>
          <p:cNvPr id="5" name="Rectangle 2"/>
          <p:cNvSpPr>
            <a:spLocks noChangeArrowheads="1"/>
          </p:cNvSpPr>
          <p:nvPr/>
        </p:nvSpPr>
        <p:spPr bwMode="auto">
          <a:xfrm>
            <a:off x="978566" y="1506035"/>
            <a:ext cx="792480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dirty="0">
                <a:solidFill>
                  <a:srgbClr val="646464"/>
                </a:solidFill>
                <a:ea typeface="Calibri" panose="020F0502020204030204" pitchFamily="34" charset="0"/>
                <a:cs typeface="Calibri" panose="020F0502020204030204" pitchFamily="34" charset="0"/>
              </a:rPr>
              <a:t>@Configuration</a:t>
            </a:r>
          </a:p>
          <a:p>
            <a:pPr>
              <a:spcBef>
                <a:spcPct val="0"/>
              </a:spcBef>
              <a:buFontTx/>
              <a:buNone/>
            </a:pPr>
            <a:r>
              <a:rPr lang="en-US" altLang="en-US" sz="1600" dirty="0">
                <a:solidFill>
                  <a:srgbClr val="646464"/>
                </a:solidFill>
                <a:ea typeface="Calibri" panose="020F0502020204030204" pitchFamily="34" charset="0"/>
                <a:cs typeface="Calibri" panose="020F0502020204030204" pitchFamily="34" charset="0"/>
              </a:rPr>
              <a:t>@</a:t>
            </a:r>
            <a:r>
              <a:rPr lang="en-US" altLang="en-US" sz="1600" dirty="0" err="1">
                <a:solidFill>
                  <a:srgbClr val="646464"/>
                </a:solidFill>
                <a:ea typeface="Calibri" panose="020F0502020204030204" pitchFamily="34" charset="0"/>
                <a:cs typeface="Calibri" panose="020F0502020204030204" pitchFamily="34" charset="0"/>
              </a:rPr>
              <a:t>EnableWebSecurity</a:t>
            </a:r>
            <a:endParaRPr lang="en-US" altLang="en-US" sz="1600" dirty="0">
              <a:solidFill>
                <a:srgbClr val="646464"/>
              </a:solidFill>
              <a:ea typeface="Calibri" panose="020F0502020204030204" pitchFamily="34" charset="0"/>
              <a:cs typeface="Calibri" panose="020F0502020204030204" pitchFamily="34" charset="0"/>
            </a:endParaRPr>
          </a:p>
          <a:p>
            <a:pPr>
              <a:spcBef>
                <a:spcPct val="0"/>
              </a:spcBef>
              <a:buFontTx/>
              <a:buNone/>
            </a:pPr>
            <a:r>
              <a:rPr lang="en-US" altLang="en-US" sz="1600" b="1" dirty="0">
                <a:solidFill>
                  <a:srgbClr val="7F0055"/>
                </a:solidFill>
                <a:ea typeface="Calibri" panose="020F0502020204030204" pitchFamily="34" charset="0"/>
                <a:cs typeface="Calibri" panose="020F0502020204030204" pitchFamily="34" charset="0"/>
              </a:rPr>
              <a:t>public</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class</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err="1">
                <a:solidFill>
                  <a:srgbClr val="000000"/>
                </a:solidFill>
                <a:ea typeface="Calibri" panose="020F0502020204030204" pitchFamily="34" charset="0"/>
                <a:cs typeface="Calibri" panose="020F0502020204030204" pitchFamily="34" charset="0"/>
              </a:rPr>
              <a:t>BasicConfiguration</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extends</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err="1">
                <a:solidFill>
                  <a:srgbClr val="000000"/>
                </a:solidFill>
                <a:ea typeface="Calibri" panose="020F0502020204030204" pitchFamily="34" charset="0"/>
                <a:cs typeface="Calibri" panose="020F0502020204030204" pitchFamily="34" charset="0"/>
              </a:rPr>
              <a:t>WebSecurityConfigurerAdapter</a:t>
            </a:r>
            <a:r>
              <a:rPr lang="en-US" altLang="en-US" sz="1600" b="1"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600" dirty="0">
                <a:solidFill>
                  <a:srgbClr val="646464"/>
                </a:solidFill>
                <a:ea typeface="Calibri" panose="020F0502020204030204" pitchFamily="34" charset="0"/>
                <a:cs typeface="Calibri" panose="020F0502020204030204" pitchFamily="34" charset="0"/>
              </a:rPr>
              <a:t>@Override</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protected</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void</a:t>
            </a:r>
            <a:r>
              <a:rPr lang="en-US" altLang="en-US" sz="1600" b="1" dirty="0">
                <a:solidFill>
                  <a:srgbClr val="000000"/>
                </a:solidFill>
                <a:ea typeface="Calibri" panose="020F0502020204030204" pitchFamily="34" charset="0"/>
                <a:cs typeface="Calibri" panose="020F0502020204030204" pitchFamily="34" charset="0"/>
              </a:rPr>
              <a:t> configure(</a:t>
            </a:r>
            <a:r>
              <a:rPr lang="en-US" altLang="en-US" sz="1600" b="1" dirty="0" err="1">
                <a:solidFill>
                  <a:srgbClr val="000000"/>
                </a:solidFill>
                <a:ea typeface="Calibri" panose="020F0502020204030204" pitchFamily="34" charset="0"/>
                <a:cs typeface="Calibri" panose="020F0502020204030204" pitchFamily="34" charset="0"/>
              </a:rPr>
              <a:t>HttpSecurity</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6A3E3E"/>
                </a:solidFill>
                <a:ea typeface="Calibri" panose="020F0502020204030204" pitchFamily="34" charset="0"/>
                <a:cs typeface="Calibri" panose="020F0502020204030204" pitchFamily="34" charset="0"/>
              </a:rPr>
              <a:t>http</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throws</a:t>
            </a:r>
            <a:r>
              <a:rPr lang="en-US" altLang="en-US" sz="1600" b="1" dirty="0">
                <a:solidFill>
                  <a:srgbClr val="000000"/>
                </a:solidFill>
                <a:ea typeface="Calibri" panose="020F0502020204030204" pitchFamily="34" charset="0"/>
                <a:cs typeface="Calibri" panose="020F0502020204030204" pitchFamily="34" charset="0"/>
              </a:rPr>
              <a:t> Exception {</a:t>
            </a:r>
          </a:p>
          <a:p>
            <a:pPr>
              <a:spcBef>
                <a:spcPct val="0"/>
              </a:spcBef>
              <a:buFontTx/>
              <a:buNone/>
            </a:pPr>
            <a:r>
              <a:rPr lang="en-US" altLang="en-US" sz="1600" b="1" dirty="0">
                <a:solidFill>
                  <a:srgbClr val="000000"/>
                </a:solidFill>
                <a:ea typeface="Calibri" panose="020F0502020204030204" pitchFamily="34" charset="0"/>
                <a:cs typeface="Calibri" panose="020F0502020204030204" pitchFamily="34" charset="0"/>
              </a:rPr>
              <a:t>//</a:t>
            </a:r>
            <a:r>
              <a:rPr lang="en-US" altLang="en-US" sz="1600" b="1" dirty="0" err="1">
                <a:solidFill>
                  <a:srgbClr val="000000"/>
                </a:solidFill>
                <a:ea typeface="Calibri" panose="020F0502020204030204" pitchFamily="34" charset="0"/>
                <a:cs typeface="Calibri" panose="020F0502020204030204" pitchFamily="34" charset="0"/>
              </a:rPr>
              <a:t>Folowing</a:t>
            </a:r>
            <a:r>
              <a:rPr lang="en-US" altLang="en-US" sz="1600" b="1" dirty="0">
                <a:solidFill>
                  <a:srgbClr val="000000"/>
                </a:solidFill>
                <a:ea typeface="Calibri" panose="020F0502020204030204" pitchFamily="34" charset="0"/>
                <a:cs typeface="Calibri" panose="020F0502020204030204" pitchFamily="34" charset="0"/>
              </a:rPr>
              <a:t> permits all url except /customers/** and displays a proper login/ logout page</a:t>
            </a:r>
          </a:p>
          <a:p>
            <a:pPr>
              <a:buFont typeface="Arial" panose="020B0604020202020204" pitchFamily="34" charset="0"/>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err="1">
                <a:solidFill>
                  <a:srgbClr val="6A3E3E"/>
                </a:solidFill>
                <a:ea typeface="Calibri" panose="020F0502020204030204" pitchFamily="34" charset="0"/>
                <a:cs typeface="Calibri" panose="020F0502020204030204" pitchFamily="34" charset="0"/>
              </a:rPr>
              <a:t>http</a:t>
            </a:r>
            <a:r>
              <a:rPr lang="en-US" altLang="en-US" sz="1600" dirty="0" err="1">
                <a:solidFill>
                  <a:srgbClr val="000000"/>
                </a:solidFill>
                <a:ea typeface="Calibri" panose="020F0502020204030204" pitchFamily="34" charset="0"/>
                <a:cs typeface="Calibri" panose="020F0502020204030204" pitchFamily="34" charset="0"/>
              </a:rPr>
              <a:t>.authorizeRequests</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00"/>
                </a:solidFill>
                <a:ea typeface="Calibri" panose="020F0502020204030204" pitchFamily="34" charset="0"/>
                <a:cs typeface="Calibri" panose="020F0502020204030204" pitchFamily="34" charset="0"/>
              </a:rPr>
              <a:t>antMatchers</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a:solidFill>
                  <a:srgbClr val="2A00FF"/>
                </a:solidFill>
                <a:ea typeface="Calibri" panose="020F0502020204030204" pitchFamily="34" charset="0"/>
                <a:cs typeface="Calibri" panose="020F0502020204030204" pitchFamily="34" charset="0"/>
              </a:rPr>
              <a:t>"/"</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00"/>
                </a:solidFill>
                <a:ea typeface="Calibri" panose="020F0502020204030204" pitchFamily="34" charset="0"/>
                <a:cs typeface="Calibri" panose="020F0502020204030204" pitchFamily="34" charset="0"/>
              </a:rPr>
              <a:t>permitAll</a:t>
            </a:r>
            <a:r>
              <a:rPr lang="en-US" altLang="en-US" sz="1600" dirty="0">
                <a:solidFill>
                  <a:srgbClr val="000000"/>
                </a:solidFill>
                <a:ea typeface="Calibri" panose="020F0502020204030204" pitchFamily="34" charset="0"/>
                <a:cs typeface="Calibri" panose="020F0502020204030204" pitchFamily="34" charset="0"/>
              </a:rPr>
              <a:t>()</a:t>
            </a:r>
          </a:p>
          <a:p>
            <a:pPr>
              <a:buFont typeface="Arial" panose="020B0604020202020204" pitchFamily="34" charset="0"/>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err="1">
                <a:solidFill>
                  <a:srgbClr val="000000"/>
                </a:solidFill>
                <a:ea typeface="Calibri" panose="020F0502020204030204" pitchFamily="34" charset="0"/>
                <a:cs typeface="Calibri" panose="020F0502020204030204" pitchFamily="34" charset="0"/>
              </a:rPr>
              <a:t>antMatchers</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a:solidFill>
                  <a:srgbClr val="2A00FF"/>
                </a:solidFill>
                <a:ea typeface="Calibri" panose="020F0502020204030204" pitchFamily="34" charset="0"/>
                <a:cs typeface="Calibri" panose="020F0502020204030204" pitchFamily="34" charset="0"/>
              </a:rPr>
              <a:t>"/customers/**"</a:t>
            </a:r>
            <a:r>
              <a:rPr lang="en-US" altLang="en-US" sz="1600" dirty="0">
                <a:solidFill>
                  <a:srgbClr val="000000"/>
                </a:solidFill>
                <a:ea typeface="Calibri" panose="020F0502020204030204" pitchFamily="34" charset="0"/>
                <a:cs typeface="Calibri" panose="020F0502020204030204" pitchFamily="34" charset="0"/>
              </a:rPr>
              <a:t>)</a:t>
            </a:r>
          </a:p>
          <a:p>
            <a:pPr>
              <a:buFont typeface="Arial" panose="020B0604020202020204" pitchFamily="34" charset="0"/>
              <a:buNone/>
            </a:pPr>
            <a:r>
              <a:rPr lang="en-US" altLang="en-US" sz="1600" dirty="0">
                <a:solidFill>
                  <a:srgbClr val="000000"/>
                </a:solidFill>
                <a:ea typeface="Calibri" panose="020F0502020204030204" pitchFamily="34" charset="0"/>
                <a:cs typeface="Calibri" panose="020F0502020204030204" pitchFamily="34" charset="0"/>
              </a:rPr>
              <a:t>		.authenticated().and().</a:t>
            </a:r>
            <a:r>
              <a:rPr lang="en-US" altLang="en-US" sz="1600" dirty="0" err="1">
                <a:solidFill>
                  <a:srgbClr val="000000"/>
                </a:solidFill>
                <a:ea typeface="Calibri" panose="020F0502020204030204" pitchFamily="34" charset="0"/>
                <a:cs typeface="Calibri" panose="020F0502020204030204" pitchFamily="34" charset="0"/>
              </a:rPr>
              <a:t>formLogin</a:t>
            </a:r>
            <a:r>
              <a:rPr lang="en-US" altLang="en-US" sz="1600" dirty="0">
                <a:solidFill>
                  <a:srgbClr val="000000"/>
                </a:solidFill>
                <a:ea typeface="Calibri" panose="020F0502020204030204" pitchFamily="34" charset="0"/>
                <a:cs typeface="Calibri" panose="020F0502020204030204" pitchFamily="34" charset="0"/>
              </a:rPr>
              <a:t>().and().logout();</a:t>
            </a:r>
            <a:r>
              <a:rPr lang="mr-IN" altLang="en-US" sz="1600" dirty="0">
                <a:solidFill>
                  <a:srgbClr val="000000"/>
                </a:solidFill>
                <a:ea typeface="Calibri" panose="020F0502020204030204" pitchFamily="34" charset="0"/>
                <a:cs typeface="Calibri" panose="020F0502020204030204" pitchFamily="34" charset="0"/>
              </a:rPr>
              <a:t>    }</a:t>
            </a:r>
            <a:endParaRPr lang="mr-IN" altLang="en-US" sz="1600" dirty="0">
              <a:ea typeface="Calibri" panose="020F0502020204030204" pitchFamily="34" charset="0"/>
              <a:cs typeface="Calibri" panose="020F0502020204030204" pitchFamily="34" charset="0"/>
            </a:endParaRP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a:t>
            </a:r>
            <a:endParaRPr lang="en-US" altLang="en-US" sz="1600" dirty="0">
              <a:solidFill>
                <a:srgbClr val="000000"/>
              </a:solidFill>
              <a:ea typeface="Calibri" panose="020F0502020204030204" pitchFamily="34" charset="0"/>
              <a:cs typeface="Calibri" panose="020F0502020204030204" pitchFamily="34" charset="0"/>
            </a:endParaRPr>
          </a:p>
          <a:p>
            <a:pPr>
              <a:spcBef>
                <a:spcPct val="0"/>
              </a:spcBef>
              <a:buFontTx/>
              <a:buNone/>
            </a:pPr>
            <a:endParaRPr lang="en-US" altLang="en-US" sz="1600" dirty="0">
              <a:solidFill>
                <a:srgbClr val="000000"/>
              </a:solidFill>
              <a:ea typeface="Calibri" panose="020F0502020204030204" pitchFamily="34" charset="0"/>
              <a:cs typeface="Calibri" panose="020F0502020204030204" pitchFamily="34" charset="0"/>
            </a:endParaRP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is a wild card. Always add it in the last</a:t>
            </a:r>
            <a:endParaRPr lang="en-US" altLang="en-US" sz="1600" dirty="0">
              <a:ea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3"/>
          <a:stretch>
            <a:fillRect/>
          </a:stretch>
        </p:blipFill>
        <p:spPr>
          <a:xfrm>
            <a:off x="9130984" y="2728410"/>
            <a:ext cx="2295525" cy="1971675"/>
          </a:xfrm>
          <a:prstGeom prst="rect">
            <a:avLst/>
          </a:prstGeom>
        </p:spPr>
      </p:pic>
    </p:spTree>
    <p:extLst>
      <p:ext uri="{BB962C8B-B14F-4D97-AF65-F5344CB8AC3E}">
        <p14:creationId xmlns:p14="http://schemas.microsoft.com/office/powerpoint/2010/main" val="2613704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LETS ADD ROLES</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655321" y="1136049"/>
            <a:ext cx="8021637" cy="38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800" dirty="0"/>
              <a:t>Create the following class to add roles and authorize the url. </a:t>
            </a:r>
          </a:p>
        </p:txBody>
      </p:sp>
      <p:sp>
        <p:nvSpPr>
          <p:cNvPr id="5" name="Rectangle 2"/>
          <p:cNvSpPr>
            <a:spLocks noChangeArrowheads="1"/>
          </p:cNvSpPr>
          <p:nvPr/>
        </p:nvSpPr>
        <p:spPr bwMode="auto">
          <a:xfrm>
            <a:off x="904558" y="1547212"/>
            <a:ext cx="79248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dirty="0">
                <a:solidFill>
                  <a:srgbClr val="646464"/>
                </a:solidFill>
                <a:ea typeface="Calibri" panose="020F0502020204030204" pitchFamily="34" charset="0"/>
                <a:cs typeface="Calibri" panose="020F0502020204030204" pitchFamily="34" charset="0"/>
              </a:rPr>
              <a:t>@Configuration</a:t>
            </a:r>
          </a:p>
          <a:p>
            <a:pPr>
              <a:spcBef>
                <a:spcPct val="0"/>
              </a:spcBef>
              <a:buFontTx/>
              <a:buNone/>
            </a:pPr>
            <a:r>
              <a:rPr lang="en-US" altLang="en-US" sz="1600" dirty="0">
                <a:solidFill>
                  <a:srgbClr val="646464"/>
                </a:solidFill>
                <a:ea typeface="Calibri" panose="020F0502020204030204" pitchFamily="34" charset="0"/>
                <a:cs typeface="Calibri" panose="020F0502020204030204" pitchFamily="34" charset="0"/>
              </a:rPr>
              <a:t>@</a:t>
            </a:r>
            <a:r>
              <a:rPr lang="en-US" altLang="en-US" sz="1600" dirty="0" err="1">
                <a:solidFill>
                  <a:srgbClr val="646464"/>
                </a:solidFill>
                <a:ea typeface="Calibri" panose="020F0502020204030204" pitchFamily="34" charset="0"/>
                <a:cs typeface="Calibri" panose="020F0502020204030204" pitchFamily="34" charset="0"/>
              </a:rPr>
              <a:t>EnableWebSecurity</a:t>
            </a:r>
            <a:endParaRPr lang="en-US" altLang="en-US" sz="1600" dirty="0">
              <a:solidFill>
                <a:srgbClr val="646464"/>
              </a:solidFill>
              <a:ea typeface="Calibri" panose="020F0502020204030204" pitchFamily="34" charset="0"/>
              <a:cs typeface="Calibri" panose="020F0502020204030204" pitchFamily="34" charset="0"/>
            </a:endParaRPr>
          </a:p>
          <a:p>
            <a:pPr>
              <a:spcBef>
                <a:spcPct val="0"/>
              </a:spcBef>
              <a:buFontTx/>
              <a:buNone/>
            </a:pPr>
            <a:r>
              <a:rPr lang="en-US" altLang="en-US" sz="1600" b="1" dirty="0">
                <a:solidFill>
                  <a:srgbClr val="7F0055"/>
                </a:solidFill>
                <a:ea typeface="Calibri" panose="020F0502020204030204" pitchFamily="34" charset="0"/>
                <a:cs typeface="Calibri" panose="020F0502020204030204" pitchFamily="34" charset="0"/>
              </a:rPr>
              <a:t>public</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class</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err="1">
                <a:solidFill>
                  <a:srgbClr val="000000"/>
                </a:solidFill>
                <a:ea typeface="Calibri" panose="020F0502020204030204" pitchFamily="34" charset="0"/>
                <a:cs typeface="Calibri" panose="020F0502020204030204" pitchFamily="34" charset="0"/>
              </a:rPr>
              <a:t>BasicConfiguration</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extends</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err="1">
                <a:solidFill>
                  <a:srgbClr val="000000"/>
                </a:solidFill>
                <a:ea typeface="Calibri" panose="020F0502020204030204" pitchFamily="34" charset="0"/>
                <a:cs typeface="Calibri" panose="020F0502020204030204" pitchFamily="34" charset="0"/>
              </a:rPr>
              <a:t>WebSecurityConfigurerAdapter</a:t>
            </a:r>
            <a:r>
              <a:rPr lang="en-US" altLang="en-US" sz="1600" b="1"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a:solidFill>
                  <a:srgbClr val="646464"/>
                </a:solidFill>
                <a:ea typeface="Calibri" panose="020F0502020204030204" pitchFamily="34" charset="0"/>
                <a:cs typeface="Calibri" panose="020F0502020204030204" pitchFamily="34" charset="0"/>
              </a:rPr>
              <a:t>@Override</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protected</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void</a:t>
            </a:r>
            <a:r>
              <a:rPr lang="en-US" altLang="en-US" sz="1600" b="1" dirty="0">
                <a:solidFill>
                  <a:srgbClr val="000000"/>
                </a:solidFill>
                <a:ea typeface="Calibri" panose="020F0502020204030204" pitchFamily="34" charset="0"/>
                <a:cs typeface="Calibri" panose="020F0502020204030204" pitchFamily="34" charset="0"/>
              </a:rPr>
              <a:t> configure(</a:t>
            </a:r>
            <a:r>
              <a:rPr lang="en-US" altLang="en-US" sz="1600" b="1" dirty="0" err="1">
                <a:solidFill>
                  <a:srgbClr val="000000"/>
                </a:solidFill>
                <a:ea typeface="Calibri" panose="020F0502020204030204" pitchFamily="34" charset="0"/>
                <a:cs typeface="Calibri" panose="020F0502020204030204" pitchFamily="34" charset="0"/>
              </a:rPr>
              <a:t>AuthenticationManagerBuilder</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err="1">
                <a:solidFill>
                  <a:srgbClr val="6A3E3E"/>
                </a:solidFill>
                <a:ea typeface="Calibri" panose="020F0502020204030204" pitchFamily="34" charset="0"/>
                <a:cs typeface="Calibri" panose="020F0502020204030204" pitchFamily="34" charset="0"/>
              </a:rPr>
              <a:t>auth</a:t>
            </a:r>
            <a:r>
              <a:rPr lang="en-US" altLang="en-US" sz="1600" b="1"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throws</a:t>
            </a:r>
            <a:r>
              <a:rPr lang="en-US" altLang="en-US" sz="1600" b="1" dirty="0">
                <a:solidFill>
                  <a:srgbClr val="000000"/>
                </a:solidFill>
                <a:ea typeface="Calibri" panose="020F0502020204030204" pitchFamily="34" charset="0"/>
                <a:cs typeface="Calibri" panose="020F0502020204030204" pitchFamily="34" charset="0"/>
              </a:rPr>
              <a:t> Exception {</a:t>
            </a: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        </a:t>
            </a:r>
            <a:r>
              <a:rPr lang="mr-IN" altLang="en-US" sz="1600" dirty="0">
                <a:solidFill>
                  <a:srgbClr val="6A3E3E"/>
                </a:solidFill>
                <a:ea typeface="Calibri" panose="020F0502020204030204" pitchFamily="34" charset="0"/>
                <a:cs typeface="Calibri" panose="020F0502020204030204" pitchFamily="34" charset="0"/>
              </a:rPr>
              <a:t>auth</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00"/>
                </a:solidFill>
                <a:ea typeface="Calibri" panose="020F0502020204030204" pitchFamily="34" charset="0"/>
                <a:cs typeface="Calibri" panose="020F0502020204030204" pitchFamily="34" charset="0"/>
              </a:rPr>
              <a:t>inMemoryAuthentication</a:t>
            </a:r>
            <a:r>
              <a:rPr lang="en-US" altLang="en-US" sz="1600" dirty="0">
                <a:solidFill>
                  <a:srgbClr val="000000"/>
                </a:solidFill>
                <a:ea typeface="Calibri" panose="020F0502020204030204" pitchFamily="34" charset="0"/>
                <a:cs typeface="Calibri" panose="020F0502020204030204" pitchFamily="34" charset="0"/>
              </a:rPr>
              <a:t>()</a:t>
            </a: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          .withUser(</a:t>
            </a:r>
            <a:r>
              <a:rPr lang="mr-IN" altLang="en-US" sz="1600" dirty="0">
                <a:solidFill>
                  <a:srgbClr val="2A00FF"/>
                </a:solidFill>
                <a:ea typeface="Calibri" panose="020F0502020204030204" pitchFamily="34" charset="0"/>
                <a:cs typeface="Calibri" panose="020F0502020204030204" pitchFamily="34" charset="0"/>
              </a:rPr>
              <a:t>"user”</a:t>
            </a:r>
            <a:r>
              <a:rPr lang="mr-IN" altLang="en-US" sz="1600" dirty="0">
                <a:solidFill>
                  <a:srgbClr val="000000"/>
                </a:solidFill>
                <a:ea typeface="Calibri" panose="020F0502020204030204" pitchFamily="34" charset="0"/>
                <a:cs typeface="Calibri" panose="020F0502020204030204" pitchFamily="34" charset="0"/>
              </a:rPr>
              <a:t>).password(</a:t>
            </a:r>
            <a:r>
              <a:rPr lang="mr-IN" altLang="en-US" sz="1600" dirty="0">
                <a:solidFill>
                  <a:srgbClr val="2A00FF"/>
                </a:solidFill>
                <a:ea typeface="Calibri" panose="020F0502020204030204" pitchFamily="34" charset="0"/>
                <a:cs typeface="Calibri" panose="020F0502020204030204" pitchFamily="34" charset="0"/>
              </a:rPr>
              <a:t>"{noop}password"</a:t>
            </a:r>
            <a:r>
              <a:rPr lang="mr-IN" altLang="en-US" sz="1600" dirty="0">
                <a:solidFill>
                  <a:srgbClr val="000000"/>
                </a:solidFill>
                <a:ea typeface="Calibri" panose="020F0502020204030204" pitchFamily="34" charset="0"/>
                <a:cs typeface="Calibri" panose="020F0502020204030204" pitchFamily="34" charset="0"/>
              </a:rPr>
              <a:t>).roles(</a:t>
            </a:r>
            <a:r>
              <a:rPr lang="mr-IN" altLang="en-US" sz="1600" dirty="0">
                <a:solidFill>
                  <a:srgbClr val="2A00FF"/>
                </a:solidFill>
                <a:ea typeface="Calibri" panose="020F0502020204030204" pitchFamily="34" charset="0"/>
                <a:cs typeface="Calibri" panose="020F0502020204030204" pitchFamily="34" charset="0"/>
              </a:rPr>
              <a:t>"USER"</a:t>
            </a:r>
            <a:r>
              <a:rPr lang="mr-IN" altLang="en-US" sz="1600" dirty="0">
                <a:solidFill>
                  <a:srgbClr val="000000"/>
                </a:solidFill>
                <a:ea typeface="Calibri" panose="020F0502020204030204" pitchFamily="34" charset="0"/>
                <a:cs typeface="Calibri" panose="020F0502020204030204" pitchFamily="34" charset="0"/>
              </a:rPr>
              <a:t>)</a:t>
            </a: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            .and()</a:t>
            </a: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          .withUser(</a:t>
            </a:r>
            <a:r>
              <a:rPr lang="mr-IN" altLang="en-US" sz="1600" dirty="0">
                <a:solidFill>
                  <a:srgbClr val="2A00FF"/>
                </a:solidFill>
                <a:ea typeface="Calibri" panose="020F0502020204030204" pitchFamily="34" charset="0"/>
                <a:cs typeface="Calibri" panose="020F0502020204030204" pitchFamily="34" charset="0"/>
              </a:rPr>
              <a:t>"admin"</a:t>
            </a:r>
            <a:r>
              <a:rPr lang="mr-IN" altLang="en-US" sz="1600" dirty="0">
                <a:solidFill>
                  <a:srgbClr val="000000"/>
                </a:solidFill>
                <a:ea typeface="Calibri" panose="020F0502020204030204" pitchFamily="34" charset="0"/>
                <a:cs typeface="Calibri" panose="020F0502020204030204" pitchFamily="34" charset="0"/>
              </a:rPr>
              <a:t>).password(</a:t>
            </a:r>
            <a:r>
              <a:rPr lang="mr-IN" altLang="en-US" sz="1600" dirty="0">
                <a:solidFill>
                  <a:srgbClr val="2A00FF"/>
                </a:solidFill>
                <a:ea typeface="Calibri" panose="020F0502020204030204" pitchFamily="34" charset="0"/>
                <a:cs typeface="Calibri" panose="020F0502020204030204" pitchFamily="34" charset="0"/>
              </a:rPr>
              <a:t>"{noop}admin"</a:t>
            </a:r>
            <a:r>
              <a:rPr lang="mr-IN" altLang="en-US" sz="1600" dirty="0">
                <a:solidFill>
                  <a:srgbClr val="000000"/>
                </a:solidFill>
                <a:ea typeface="Calibri" panose="020F0502020204030204" pitchFamily="34" charset="0"/>
                <a:cs typeface="Calibri" panose="020F0502020204030204" pitchFamily="34" charset="0"/>
              </a:rPr>
              <a:t>).roles(</a:t>
            </a:r>
            <a:r>
              <a:rPr lang="mr-IN" altLang="en-US" sz="1600" dirty="0">
                <a:solidFill>
                  <a:srgbClr val="2A00FF"/>
                </a:solidFill>
                <a:ea typeface="Calibri" panose="020F0502020204030204" pitchFamily="34" charset="0"/>
                <a:cs typeface="Calibri" panose="020F0502020204030204" pitchFamily="34" charset="0"/>
              </a:rPr>
              <a:t>"USER"</a:t>
            </a:r>
            <a:r>
              <a:rPr lang="mr-IN" altLang="en-US" sz="1600" dirty="0">
                <a:solidFill>
                  <a:srgbClr val="000000"/>
                </a:solidFill>
                <a:ea typeface="Calibri" panose="020F0502020204030204" pitchFamily="34" charset="0"/>
                <a:cs typeface="Calibri" panose="020F0502020204030204" pitchFamily="34" charset="0"/>
              </a:rPr>
              <a:t>, </a:t>
            </a:r>
            <a:r>
              <a:rPr lang="mr-IN" altLang="en-US" sz="1600" dirty="0">
                <a:solidFill>
                  <a:srgbClr val="2A00FF"/>
                </a:solidFill>
                <a:ea typeface="Calibri" panose="020F0502020204030204" pitchFamily="34" charset="0"/>
                <a:cs typeface="Calibri" panose="020F0502020204030204" pitchFamily="34" charset="0"/>
              </a:rPr>
              <a:t>"ADMIN"</a:t>
            </a:r>
            <a:r>
              <a:rPr lang="mr-IN" altLang="en-US" sz="1600" dirty="0">
                <a:solidFill>
                  <a:srgbClr val="000000"/>
                </a:solidFill>
                <a:ea typeface="Calibri" panose="020F0502020204030204" pitchFamily="34" charset="0"/>
                <a:cs typeface="Calibri" panose="020F0502020204030204" pitchFamily="34" charset="0"/>
              </a:rPr>
              <a:t>);</a:t>
            </a: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a:solidFill>
                  <a:srgbClr val="646464"/>
                </a:solidFill>
                <a:ea typeface="Calibri" panose="020F0502020204030204" pitchFamily="34" charset="0"/>
                <a:cs typeface="Calibri" panose="020F0502020204030204" pitchFamily="34" charset="0"/>
              </a:rPr>
              <a:t>@Override</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protected</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void</a:t>
            </a:r>
            <a:r>
              <a:rPr lang="en-US" altLang="en-US" sz="1600" b="1" dirty="0">
                <a:solidFill>
                  <a:srgbClr val="000000"/>
                </a:solidFill>
                <a:ea typeface="Calibri" panose="020F0502020204030204" pitchFamily="34" charset="0"/>
                <a:cs typeface="Calibri" panose="020F0502020204030204" pitchFamily="34" charset="0"/>
              </a:rPr>
              <a:t> configure(</a:t>
            </a:r>
            <a:r>
              <a:rPr lang="en-US" altLang="en-US" sz="1600" b="1" dirty="0" err="1">
                <a:solidFill>
                  <a:srgbClr val="000000"/>
                </a:solidFill>
                <a:ea typeface="Calibri" panose="020F0502020204030204" pitchFamily="34" charset="0"/>
                <a:cs typeface="Calibri" panose="020F0502020204030204" pitchFamily="34" charset="0"/>
              </a:rPr>
              <a:t>HttpSecurity</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6A3E3E"/>
                </a:solidFill>
                <a:ea typeface="Calibri" panose="020F0502020204030204" pitchFamily="34" charset="0"/>
                <a:cs typeface="Calibri" panose="020F0502020204030204" pitchFamily="34" charset="0"/>
              </a:rPr>
              <a:t>http</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throws</a:t>
            </a:r>
            <a:r>
              <a:rPr lang="en-US" altLang="en-US" sz="1600" b="1" dirty="0">
                <a:solidFill>
                  <a:srgbClr val="000000"/>
                </a:solidFill>
                <a:ea typeface="Calibri" panose="020F0502020204030204" pitchFamily="34" charset="0"/>
                <a:cs typeface="Calibri" panose="020F0502020204030204" pitchFamily="34" charset="0"/>
              </a:rPr>
              <a:t> Exception {</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mr-IN" altLang="en-US" sz="1600" dirty="0">
                <a:solidFill>
                  <a:srgbClr val="000000"/>
                </a:solidFill>
                <a:ea typeface="Calibri" panose="020F0502020204030204" pitchFamily="34" charset="0"/>
                <a:cs typeface="Calibri" panose="020F0502020204030204" pitchFamily="34" charset="0"/>
              </a:rPr>
              <a:t>        </a:t>
            </a:r>
            <a:r>
              <a:rPr lang="mr-IN" altLang="en-US" sz="1600" dirty="0">
                <a:solidFill>
                  <a:srgbClr val="6A3E3E"/>
                </a:solidFill>
                <a:ea typeface="Calibri" panose="020F0502020204030204" pitchFamily="34" charset="0"/>
                <a:cs typeface="Calibri" panose="020F0502020204030204" pitchFamily="34" charset="0"/>
              </a:rPr>
              <a:t>http</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00"/>
                </a:solidFill>
                <a:ea typeface="Calibri" panose="020F0502020204030204" pitchFamily="34" charset="0"/>
                <a:cs typeface="Calibri" panose="020F0502020204030204" pitchFamily="34" charset="0"/>
              </a:rPr>
              <a:t>authorizeRequests</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00"/>
                </a:solidFill>
                <a:ea typeface="Calibri" panose="020F0502020204030204" pitchFamily="34" charset="0"/>
                <a:cs typeface="Calibri" panose="020F0502020204030204" pitchFamily="34" charset="0"/>
              </a:rPr>
              <a:t>antMatchers</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a:solidFill>
                  <a:srgbClr val="2A00FF"/>
                </a:solidFill>
                <a:ea typeface="Calibri" panose="020F0502020204030204" pitchFamily="34" charset="0"/>
                <a:cs typeface="Calibri" panose="020F0502020204030204" pitchFamily="34" charset="0"/>
              </a:rPr>
              <a:t>"/"</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00"/>
                </a:solidFill>
                <a:ea typeface="Calibri" panose="020F0502020204030204" pitchFamily="34" charset="0"/>
                <a:cs typeface="Calibri" panose="020F0502020204030204" pitchFamily="34" charset="0"/>
              </a:rPr>
              <a:t>permitAll</a:t>
            </a:r>
            <a:r>
              <a:rPr lang="en-US" altLang="en-US" sz="1600"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err="1">
                <a:solidFill>
                  <a:srgbClr val="000000"/>
                </a:solidFill>
                <a:ea typeface="Calibri" panose="020F0502020204030204" pitchFamily="34" charset="0"/>
                <a:cs typeface="Calibri" panose="020F0502020204030204" pitchFamily="34" charset="0"/>
              </a:rPr>
              <a:t>antMatchers</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a:solidFill>
                  <a:srgbClr val="2A00FF"/>
                </a:solidFill>
                <a:ea typeface="Calibri" panose="020F0502020204030204" pitchFamily="34" charset="0"/>
                <a:cs typeface="Calibri" panose="020F0502020204030204" pitchFamily="34" charset="0"/>
              </a:rPr>
              <a:t>"/hello"</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00"/>
                </a:solidFill>
                <a:ea typeface="Calibri" panose="020F0502020204030204" pitchFamily="34" charset="0"/>
                <a:cs typeface="Calibri" panose="020F0502020204030204" pitchFamily="34" charset="0"/>
              </a:rPr>
              <a:t>hasAnyRole</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a:solidFill>
                  <a:srgbClr val="2A00FF"/>
                </a:solidFill>
                <a:ea typeface="Calibri" panose="020F0502020204030204" pitchFamily="34" charset="0"/>
                <a:cs typeface="Calibri" panose="020F0502020204030204" pitchFamily="34" charset="0"/>
              </a:rPr>
              <a:t>"USER"</a:t>
            </a:r>
            <a:r>
              <a:rPr lang="en-US" altLang="en-US" sz="1600"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err="1">
                <a:solidFill>
                  <a:srgbClr val="000000"/>
                </a:solidFill>
                <a:ea typeface="Calibri" panose="020F0502020204030204" pitchFamily="34" charset="0"/>
                <a:cs typeface="Calibri" panose="020F0502020204030204" pitchFamily="34" charset="0"/>
              </a:rPr>
              <a:t>antMatchers</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a:solidFill>
                  <a:srgbClr val="2A00FF"/>
                </a:solidFill>
                <a:ea typeface="Calibri" panose="020F0502020204030204" pitchFamily="34" charset="0"/>
                <a:cs typeface="Calibri" panose="020F0502020204030204" pitchFamily="34" charset="0"/>
              </a:rPr>
              <a:t>"/admin"</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00"/>
                </a:solidFill>
                <a:ea typeface="Calibri" panose="020F0502020204030204" pitchFamily="34" charset="0"/>
                <a:cs typeface="Calibri" panose="020F0502020204030204" pitchFamily="34" charset="0"/>
              </a:rPr>
              <a:t>hasAnyRole</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a:solidFill>
                  <a:srgbClr val="2A00FF"/>
                </a:solidFill>
                <a:ea typeface="Calibri" panose="020F0502020204030204" pitchFamily="34" charset="0"/>
                <a:cs typeface="Calibri" panose="020F0502020204030204" pitchFamily="34" charset="0"/>
              </a:rPr>
              <a:t>"ADMIN”</a:t>
            </a:r>
            <a:r>
              <a:rPr lang="en-US" altLang="en-US" sz="1600" dirty="0">
                <a:solidFill>
                  <a:srgbClr val="000000"/>
                </a:solidFill>
                <a:ea typeface="Calibri" panose="020F0502020204030204" pitchFamily="34" charset="0"/>
                <a:cs typeface="Calibri" panose="020F0502020204030204" pitchFamily="34" charset="0"/>
              </a:rPr>
              <a:t>)</a:t>
            </a:r>
            <a:r>
              <a:rPr lang="mr-IN" altLang="en-US" sz="1600" dirty="0">
                <a:solidFill>
                  <a:srgbClr val="000000"/>
                </a:solidFill>
                <a:ea typeface="Calibri" panose="020F0502020204030204" pitchFamily="34" charset="0"/>
                <a:cs typeface="Calibri" panose="020F0502020204030204" pitchFamily="34" charset="0"/>
              </a:rPr>
              <a:t>.anyRequest()</a:t>
            </a: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          .authenticated().and()</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err="1">
                <a:solidFill>
                  <a:srgbClr val="000000"/>
                </a:solidFill>
                <a:ea typeface="Calibri" panose="020F0502020204030204" pitchFamily="34" charset="0"/>
                <a:cs typeface="Calibri" panose="020F0502020204030204" pitchFamily="34" charset="0"/>
              </a:rPr>
              <a:t>formLogin</a:t>
            </a:r>
            <a:r>
              <a:rPr lang="en-US" altLang="en-US" sz="1600" dirty="0">
                <a:solidFill>
                  <a:srgbClr val="000000"/>
                </a:solidFill>
                <a:ea typeface="Calibri" panose="020F0502020204030204" pitchFamily="34" charset="0"/>
                <a:cs typeface="Calibri" panose="020F0502020204030204" pitchFamily="34" charset="0"/>
              </a:rPr>
              <a:t>().and().logout().and().</a:t>
            </a:r>
            <a:r>
              <a:rPr lang="en-US" altLang="en-US" sz="1600" dirty="0" err="1">
                <a:solidFill>
                  <a:srgbClr val="000000"/>
                </a:solidFill>
                <a:ea typeface="Calibri" panose="020F0502020204030204" pitchFamily="34" charset="0"/>
                <a:cs typeface="Calibri" panose="020F0502020204030204" pitchFamily="34" charset="0"/>
              </a:rPr>
              <a:t>csrf</a:t>
            </a:r>
            <a:r>
              <a:rPr lang="en-US" altLang="en-US" sz="1600" dirty="0">
                <a:solidFill>
                  <a:srgbClr val="000000"/>
                </a:solidFill>
                <a:ea typeface="Calibri" panose="020F0502020204030204" pitchFamily="34" charset="0"/>
                <a:cs typeface="Calibri" panose="020F0502020204030204" pitchFamily="34" charset="0"/>
              </a:rPr>
              <a:t>().disable();</a:t>
            </a: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    }</a:t>
            </a:r>
            <a:endParaRPr lang="mr-IN" altLang="en-US" sz="1600" dirty="0">
              <a:ea typeface="Calibri" panose="020F0502020204030204" pitchFamily="34" charset="0"/>
              <a:cs typeface="Calibri" panose="020F0502020204030204" pitchFamily="34" charset="0"/>
            </a:endParaRP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a:t>
            </a:r>
            <a:endParaRPr lang="en-US" altLang="en-US" sz="16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0519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CREATE CUSTOM LOGIN PAGE</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Rectangle 3"/>
          <p:cNvSpPr>
            <a:spLocks noChangeArrowheads="1"/>
          </p:cNvSpPr>
          <p:nvPr/>
        </p:nvSpPr>
        <p:spPr bwMode="auto">
          <a:xfrm>
            <a:off x="2190750" y="1205405"/>
            <a:ext cx="7810500" cy="304641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dirty="0">
                <a:solidFill>
                  <a:srgbClr val="3F5FBF"/>
                </a:solidFill>
                <a:ea typeface="Calibri" panose="020F0502020204030204" pitchFamily="34" charset="0"/>
                <a:cs typeface="Calibri" panose="020F0502020204030204" pitchFamily="34" charset="0"/>
              </a:rPr>
              <a:t>&lt;%-- &lt;</a:t>
            </a:r>
            <a:r>
              <a:rPr lang="en-US" altLang="en-US" sz="1600" dirty="0" err="1">
                <a:solidFill>
                  <a:srgbClr val="3F5FBF"/>
                </a:solidFill>
                <a:ea typeface="Calibri" panose="020F0502020204030204" pitchFamily="34" charset="0"/>
                <a:cs typeface="Calibri" panose="020F0502020204030204" pitchFamily="34" charset="0"/>
              </a:rPr>
              <a:t>c:if</a:t>
            </a:r>
            <a:r>
              <a:rPr lang="en-US" altLang="en-US" sz="1600" dirty="0">
                <a:solidFill>
                  <a:srgbClr val="3F5FBF"/>
                </a:solidFill>
                <a:ea typeface="Calibri" panose="020F0502020204030204" pitchFamily="34" charset="0"/>
                <a:cs typeface="Calibri" panose="020F0502020204030204" pitchFamily="34" charset="0"/>
              </a:rPr>
              <a:t> test="${not empty </a:t>
            </a:r>
            <a:r>
              <a:rPr lang="en-US" altLang="en-US" sz="1600" dirty="0" err="1">
                <a:solidFill>
                  <a:srgbClr val="3F5FBF"/>
                </a:solidFill>
                <a:ea typeface="Calibri" panose="020F0502020204030204" pitchFamily="34" charset="0"/>
                <a:cs typeface="Calibri" panose="020F0502020204030204" pitchFamily="34" charset="0"/>
              </a:rPr>
              <a:t>errorMessge</a:t>
            </a:r>
            <a:r>
              <a:rPr lang="en-US" altLang="en-US" sz="1600" dirty="0">
                <a:solidFill>
                  <a:srgbClr val="3F5FBF"/>
                </a:solidFill>
                <a:ea typeface="Calibri" panose="020F0502020204030204" pitchFamily="34" charset="0"/>
                <a:cs typeface="Calibri" panose="020F0502020204030204" pitchFamily="34" charset="0"/>
              </a:rPr>
              <a:t>}"&gt;&lt;div style="</a:t>
            </a:r>
            <a:r>
              <a:rPr lang="en-US" altLang="en-US" sz="1600" dirty="0" err="1">
                <a:solidFill>
                  <a:srgbClr val="3F5FBF"/>
                </a:solidFill>
                <a:ea typeface="Calibri" panose="020F0502020204030204" pitchFamily="34" charset="0"/>
                <a:cs typeface="Calibri" panose="020F0502020204030204" pitchFamily="34" charset="0"/>
              </a:rPr>
              <a:t>color:red</a:t>
            </a:r>
            <a:r>
              <a:rPr lang="en-US" altLang="en-US" sz="1600" dirty="0">
                <a:solidFill>
                  <a:srgbClr val="3F5FBF"/>
                </a:solidFill>
                <a:ea typeface="Calibri" panose="020F0502020204030204" pitchFamily="34" charset="0"/>
                <a:cs typeface="Calibri" panose="020F0502020204030204" pitchFamily="34" charset="0"/>
              </a:rPr>
              <a:t>; font-weight: bold; margin: 30px 0px;"&gt;${</a:t>
            </a:r>
            <a:r>
              <a:rPr lang="en-US" altLang="en-US" sz="1600" dirty="0" err="1">
                <a:solidFill>
                  <a:srgbClr val="3F5FBF"/>
                </a:solidFill>
                <a:ea typeface="Calibri" panose="020F0502020204030204" pitchFamily="34" charset="0"/>
                <a:cs typeface="Calibri" panose="020F0502020204030204" pitchFamily="34" charset="0"/>
              </a:rPr>
              <a:t>errorMessge</a:t>
            </a:r>
            <a:r>
              <a:rPr lang="en-US" altLang="en-US" sz="1600" dirty="0">
                <a:solidFill>
                  <a:srgbClr val="3F5FBF"/>
                </a:solidFill>
                <a:ea typeface="Calibri" panose="020F0502020204030204" pitchFamily="34" charset="0"/>
                <a:cs typeface="Calibri" panose="020F0502020204030204" pitchFamily="34" charset="0"/>
              </a:rPr>
              <a:t>}</a:t>
            </a:r>
            <a:r>
              <a:rPr lang="en-US" altLang="en-US" sz="1600" u="sng" dirty="0">
                <a:solidFill>
                  <a:srgbClr val="3F5FBF"/>
                </a:solidFill>
                <a:ea typeface="Calibri" panose="020F0502020204030204" pitchFamily="34" charset="0"/>
                <a:cs typeface="Calibri" panose="020F0502020204030204" pitchFamily="34" charset="0"/>
              </a:rPr>
              <a:t>&lt;/div&gt;&lt;/</a:t>
            </a:r>
            <a:r>
              <a:rPr lang="en-US" altLang="en-US" sz="1600" u="sng" dirty="0" err="1">
                <a:solidFill>
                  <a:srgbClr val="3F5FBF"/>
                </a:solidFill>
                <a:ea typeface="Calibri" panose="020F0502020204030204" pitchFamily="34" charset="0"/>
                <a:cs typeface="Calibri" panose="020F0502020204030204" pitchFamily="34" charset="0"/>
              </a:rPr>
              <a:t>c:if</a:t>
            </a:r>
            <a:r>
              <a:rPr lang="en-US" altLang="en-US" sz="1600" u="sng" dirty="0">
                <a:solidFill>
                  <a:srgbClr val="3F5FBF"/>
                </a:solidFill>
                <a:ea typeface="Calibri" panose="020F0502020204030204" pitchFamily="34" charset="0"/>
                <a:cs typeface="Calibri" panose="020F0502020204030204" pitchFamily="34" charset="0"/>
              </a:rPr>
              <a:t>&gt; --%&gt;</a:t>
            </a:r>
          </a:p>
          <a:p>
            <a:pPr>
              <a:spcBef>
                <a:spcPct val="0"/>
              </a:spcBef>
              <a:buFontTx/>
              <a:buNone/>
            </a:pPr>
            <a:r>
              <a:rPr lang="mr-IN" altLang="en-US" sz="1600" dirty="0">
                <a:solidFill>
                  <a:srgbClr val="BF5F3F"/>
                </a:solidFill>
                <a:ea typeface="Calibri" panose="020F0502020204030204" pitchFamily="34" charset="0"/>
                <a:cs typeface="Calibri" panose="020F0502020204030204" pitchFamily="34" charset="0"/>
              </a:rPr>
              <a:t>&lt;%</a:t>
            </a:r>
          </a:p>
          <a:p>
            <a:pPr>
              <a:spcBef>
                <a:spcPct val="0"/>
              </a:spcBef>
              <a:buFontTx/>
              <a:buNone/>
            </a:pPr>
            <a:endParaRPr lang="mr-IN" altLang="en-US" sz="1600" dirty="0">
              <a:ea typeface="Calibri" panose="020F0502020204030204" pitchFamily="34" charset="0"/>
              <a:cs typeface="Calibri" panose="020F0502020204030204" pitchFamily="34" charset="0"/>
            </a:endParaRP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String </a:t>
            </a:r>
            <a:r>
              <a:rPr lang="en-US" altLang="en-US" sz="1600" dirty="0" err="1">
                <a:solidFill>
                  <a:srgbClr val="000000"/>
                </a:solidFill>
                <a:ea typeface="Calibri" panose="020F0502020204030204" pitchFamily="34" charset="0"/>
                <a:cs typeface="Calibri" panose="020F0502020204030204" pitchFamily="34" charset="0"/>
              </a:rPr>
              <a:t>errmsg</a:t>
            </a:r>
            <a:r>
              <a:rPr lang="en-US" altLang="en-US" sz="1600" dirty="0">
                <a:solidFill>
                  <a:srgbClr val="000000"/>
                </a:solidFill>
                <a:ea typeface="Calibri" panose="020F0502020204030204" pitchFamily="34" charset="0"/>
                <a:cs typeface="Calibri" panose="020F0502020204030204" pitchFamily="34" charset="0"/>
              </a:rPr>
              <a:t> = (String)</a:t>
            </a:r>
            <a:r>
              <a:rPr lang="en-US" altLang="en-US" sz="1600" dirty="0" err="1">
                <a:solidFill>
                  <a:srgbClr val="000000"/>
                </a:solidFill>
                <a:ea typeface="Calibri" panose="020F0502020204030204" pitchFamily="34" charset="0"/>
                <a:cs typeface="Calibri" panose="020F0502020204030204" pitchFamily="34" charset="0"/>
              </a:rPr>
              <a:t>request.getAttribute</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a:solidFill>
                  <a:srgbClr val="2A00FF"/>
                </a:solidFill>
                <a:ea typeface="Calibri" panose="020F0502020204030204" pitchFamily="34" charset="0"/>
                <a:cs typeface="Calibri" panose="020F0502020204030204" pitchFamily="34" charset="0"/>
              </a:rPr>
              <a:t>"</a:t>
            </a:r>
            <a:r>
              <a:rPr lang="en-US" altLang="en-US" sz="1600" dirty="0" err="1">
                <a:solidFill>
                  <a:srgbClr val="2A00FF"/>
                </a:solidFill>
                <a:ea typeface="Calibri" panose="020F0502020204030204" pitchFamily="34" charset="0"/>
                <a:cs typeface="Calibri" panose="020F0502020204030204" pitchFamily="34" charset="0"/>
              </a:rPr>
              <a:t>errorMessge</a:t>
            </a:r>
            <a:r>
              <a:rPr lang="en-US" altLang="en-US" sz="1600" dirty="0">
                <a:solidFill>
                  <a:srgbClr val="2A00FF"/>
                </a:solidFill>
                <a:ea typeface="Calibri" panose="020F0502020204030204" pitchFamily="34" charset="0"/>
                <a:cs typeface="Calibri" panose="020F0502020204030204" pitchFamily="34" charset="0"/>
              </a:rPr>
              <a:t>"</a:t>
            </a:r>
            <a:r>
              <a:rPr lang="en-US" altLang="en-US" sz="1600"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600" b="1" dirty="0">
                <a:solidFill>
                  <a:srgbClr val="7F0055"/>
                </a:solidFill>
                <a:ea typeface="Calibri" panose="020F0502020204030204" pitchFamily="34" charset="0"/>
                <a:cs typeface="Calibri" panose="020F0502020204030204" pitchFamily="34" charset="0"/>
              </a:rPr>
              <a:t>if</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err="1">
                <a:solidFill>
                  <a:srgbClr val="000000"/>
                </a:solidFill>
                <a:ea typeface="Calibri" panose="020F0502020204030204" pitchFamily="34" charset="0"/>
                <a:cs typeface="Calibri" panose="020F0502020204030204" pitchFamily="34" charset="0"/>
              </a:rPr>
              <a:t>errmsg</a:t>
            </a:r>
            <a:r>
              <a:rPr lang="en-US" altLang="en-US" sz="1600" b="1" dirty="0">
                <a:solidFill>
                  <a:srgbClr val="000000"/>
                </a:solidFill>
                <a:ea typeface="Calibri" panose="020F0502020204030204" pitchFamily="34" charset="0"/>
                <a:cs typeface="Calibri" panose="020F0502020204030204" pitchFamily="34" charset="0"/>
              </a:rPr>
              <a:t> != </a:t>
            </a:r>
            <a:r>
              <a:rPr lang="en-US" altLang="en-US" sz="1600" b="1" dirty="0">
                <a:solidFill>
                  <a:srgbClr val="7F0055"/>
                </a:solidFill>
                <a:ea typeface="Calibri" panose="020F0502020204030204" pitchFamily="34" charset="0"/>
                <a:cs typeface="Calibri" panose="020F0502020204030204" pitchFamily="34" charset="0"/>
              </a:rPr>
              <a:t>null</a:t>
            </a:r>
            <a:r>
              <a:rPr lang="en-US" altLang="en-US" sz="1600" b="1"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600" dirty="0" err="1">
                <a:solidFill>
                  <a:srgbClr val="000000"/>
                </a:solidFill>
                <a:ea typeface="Calibri" panose="020F0502020204030204" pitchFamily="34" charset="0"/>
                <a:cs typeface="Calibri" panose="020F0502020204030204" pitchFamily="34" charset="0"/>
              </a:rPr>
              <a:t>out.println</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a:solidFill>
                  <a:srgbClr val="2A00FF"/>
                </a:solidFill>
                <a:ea typeface="Calibri" panose="020F0502020204030204" pitchFamily="34" charset="0"/>
                <a:cs typeface="Calibri" panose="020F0502020204030204" pitchFamily="34" charset="0"/>
              </a:rPr>
              <a:t>"&lt;div style='</a:t>
            </a:r>
            <a:r>
              <a:rPr lang="en-US" altLang="en-US" sz="1600" dirty="0" err="1">
                <a:solidFill>
                  <a:srgbClr val="2A00FF"/>
                </a:solidFill>
                <a:ea typeface="Calibri" panose="020F0502020204030204" pitchFamily="34" charset="0"/>
                <a:cs typeface="Calibri" panose="020F0502020204030204" pitchFamily="34" charset="0"/>
              </a:rPr>
              <a:t>color:blue</a:t>
            </a:r>
            <a:r>
              <a:rPr lang="en-US" altLang="en-US" sz="1600" dirty="0">
                <a:solidFill>
                  <a:srgbClr val="2A00FF"/>
                </a:solidFill>
                <a:ea typeface="Calibri" panose="020F0502020204030204" pitchFamily="34" charset="0"/>
                <a:cs typeface="Calibri" panose="020F0502020204030204" pitchFamily="34" charset="0"/>
              </a:rPr>
              <a:t>; font-weight: bold; margin: 30px 0px;'&gt;"</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00"/>
                </a:solidFill>
                <a:ea typeface="Calibri" panose="020F0502020204030204" pitchFamily="34" charset="0"/>
                <a:cs typeface="Calibri" panose="020F0502020204030204" pitchFamily="34" charset="0"/>
              </a:rPr>
              <a:t>errmsg</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a:solidFill>
                  <a:srgbClr val="2A00FF"/>
                </a:solidFill>
                <a:ea typeface="Calibri" panose="020F0502020204030204" pitchFamily="34" charset="0"/>
                <a:cs typeface="Calibri" panose="020F0502020204030204" pitchFamily="34" charset="0"/>
              </a:rPr>
              <a:t>"&lt;/div&gt;"</a:t>
            </a:r>
            <a:r>
              <a:rPr lang="en-US" altLang="en-US" sz="1600"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600" dirty="0">
                <a:solidFill>
                  <a:srgbClr val="BF5F3F"/>
                </a:solidFill>
                <a:ea typeface="Calibri" panose="020F0502020204030204" pitchFamily="34" charset="0"/>
                <a:cs typeface="Calibri" panose="020F0502020204030204" pitchFamily="34" charset="0"/>
              </a:rPr>
              <a:t>%&gt;</a:t>
            </a:r>
            <a:r>
              <a:rPr lang="en-US" altLang="en-US" sz="1600" dirty="0">
                <a:solidFill>
                  <a:srgbClr val="008080"/>
                </a:solidFill>
                <a:ea typeface="Calibri" panose="020F0502020204030204" pitchFamily="34" charset="0"/>
                <a:cs typeface="Calibri" panose="020F0502020204030204" pitchFamily="34" charset="0"/>
              </a:rPr>
              <a:t>&lt;</a:t>
            </a:r>
            <a:r>
              <a:rPr lang="en-US" altLang="en-US" sz="1600" dirty="0">
                <a:solidFill>
                  <a:srgbClr val="3F7F7F"/>
                </a:solidFill>
                <a:ea typeface="Calibri" panose="020F0502020204030204" pitchFamily="34" charset="0"/>
                <a:cs typeface="Calibri" panose="020F0502020204030204" pitchFamily="34" charset="0"/>
              </a:rPr>
              <a:t>form </a:t>
            </a:r>
            <a:r>
              <a:rPr lang="en-US" altLang="en-US" sz="1600" dirty="0">
                <a:solidFill>
                  <a:srgbClr val="7F007F"/>
                </a:solidFill>
                <a:ea typeface="Calibri" panose="020F0502020204030204" pitchFamily="34" charset="0"/>
                <a:cs typeface="Calibri" panose="020F0502020204030204" pitchFamily="34" charset="0"/>
              </a:rPr>
              <a:t>action</a:t>
            </a:r>
            <a:r>
              <a:rPr lang="en-US" altLang="en-US" sz="1600" dirty="0">
                <a:solidFill>
                  <a:srgbClr val="000000"/>
                </a:solidFill>
                <a:ea typeface="Calibri" panose="020F0502020204030204" pitchFamily="34" charset="0"/>
                <a:cs typeface="Calibri" panose="020F0502020204030204" pitchFamily="34" charset="0"/>
              </a:rPr>
              <a:t>=</a:t>
            </a:r>
            <a:r>
              <a:rPr lang="en-US" altLang="en-US" sz="1600" i="1" dirty="0">
                <a:solidFill>
                  <a:srgbClr val="2A00FF"/>
                </a:solidFill>
                <a:ea typeface="Calibri" panose="020F0502020204030204" pitchFamily="34" charset="0"/>
                <a:cs typeface="Calibri" panose="020F0502020204030204" pitchFamily="34" charset="0"/>
              </a:rPr>
              <a:t>"login" </a:t>
            </a:r>
            <a:r>
              <a:rPr lang="en-US" altLang="en-US" sz="1600" i="1" dirty="0">
                <a:solidFill>
                  <a:srgbClr val="7F007F"/>
                </a:solidFill>
                <a:ea typeface="Calibri" panose="020F0502020204030204" pitchFamily="34" charset="0"/>
                <a:cs typeface="Calibri" panose="020F0502020204030204" pitchFamily="34" charset="0"/>
              </a:rPr>
              <a:t>method</a:t>
            </a:r>
            <a:r>
              <a:rPr lang="en-US" altLang="en-US" sz="1600" i="1" dirty="0">
                <a:solidFill>
                  <a:srgbClr val="000000"/>
                </a:solidFill>
                <a:ea typeface="Calibri" panose="020F0502020204030204" pitchFamily="34" charset="0"/>
                <a:cs typeface="Calibri" panose="020F0502020204030204" pitchFamily="34" charset="0"/>
              </a:rPr>
              <a:t>=</a:t>
            </a:r>
            <a:r>
              <a:rPr lang="en-US" altLang="en-US" sz="1600" i="1" dirty="0">
                <a:solidFill>
                  <a:srgbClr val="2A00FF"/>
                </a:solidFill>
                <a:ea typeface="Calibri" panose="020F0502020204030204" pitchFamily="34" charset="0"/>
                <a:cs typeface="Calibri" panose="020F0502020204030204" pitchFamily="34" charset="0"/>
              </a:rPr>
              <a:t>"post"</a:t>
            </a:r>
            <a:r>
              <a:rPr lang="en-US" altLang="en-US" sz="1600" i="1" dirty="0">
                <a:solidFill>
                  <a:srgbClr val="008080"/>
                </a:solidFill>
                <a:ea typeface="Calibri" panose="020F0502020204030204" pitchFamily="34" charset="0"/>
                <a:cs typeface="Calibri" panose="020F0502020204030204" pitchFamily="34" charset="0"/>
              </a:rPr>
              <a:t>&gt;</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Enter </a:t>
            </a:r>
            <a:r>
              <a:rPr lang="en-US" altLang="en-US" sz="1600" u="sng" dirty="0">
                <a:solidFill>
                  <a:srgbClr val="000000"/>
                </a:solidFill>
                <a:ea typeface="Calibri" panose="020F0502020204030204" pitchFamily="34" charset="0"/>
                <a:cs typeface="Calibri" panose="020F0502020204030204" pitchFamily="34" charset="0"/>
              </a:rPr>
              <a:t>Username : </a:t>
            </a:r>
            <a:r>
              <a:rPr lang="en-US" altLang="en-US" sz="1600" u="sng" dirty="0">
                <a:solidFill>
                  <a:srgbClr val="008080"/>
                </a:solidFill>
                <a:ea typeface="Calibri" panose="020F0502020204030204" pitchFamily="34" charset="0"/>
                <a:cs typeface="Calibri" panose="020F0502020204030204" pitchFamily="34" charset="0"/>
              </a:rPr>
              <a:t>&lt;</a:t>
            </a:r>
            <a:r>
              <a:rPr lang="en-US" altLang="en-US" sz="1600" u="sng" dirty="0">
                <a:solidFill>
                  <a:srgbClr val="3F7F7F"/>
                </a:solidFill>
                <a:ea typeface="Calibri" panose="020F0502020204030204" pitchFamily="34" charset="0"/>
                <a:cs typeface="Calibri" panose="020F0502020204030204" pitchFamily="34" charset="0"/>
              </a:rPr>
              <a:t>input </a:t>
            </a:r>
            <a:r>
              <a:rPr lang="en-US" altLang="en-US" sz="1600" u="sng" dirty="0">
                <a:solidFill>
                  <a:srgbClr val="7F007F"/>
                </a:solidFill>
                <a:ea typeface="Calibri" panose="020F0502020204030204" pitchFamily="34" charset="0"/>
                <a:cs typeface="Calibri" panose="020F0502020204030204" pitchFamily="34" charset="0"/>
              </a:rPr>
              <a:t>type</a:t>
            </a:r>
            <a:r>
              <a:rPr lang="en-US" altLang="en-US" sz="1600" u="sng" dirty="0">
                <a:solidFill>
                  <a:srgbClr val="000000"/>
                </a:solidFill>
                <a:ea typeface="Calibri" panose="020F0502020204030204" pitchFamily="34" charset="0"/>
                <a:cs typeface="Calibri" panose="020F0502020204030204" pitchFamily="34" charset="0"/>
              </a:rPr>
              <a:t>=</a:t>
            </a:r>
            <a:r>
              <a:rPr lang="en-US" altLang="en-US" sz="1600" i="1" u="sng" dirty="0">
                <a:solidFill>
                  <a:srgbClr val="2A00FF"/>
                </a:solidFill>
                <a:ea typeface="Calibri" panose="020F0502020204030204" pitchFamily="34" charset="0"/>
                <a:cs typeface="Calibri" panose="020F0502020204030204" pitchFamily="34" charset="0"/>
              </a:rPr>
              <a:t>"text" </a:t>
            </a:r>
            <a:r>
              <a:rPr lang="en-US" altLang="en-US" sz="1600" i="1" u="sng" dirty="0">
                <a:solidFill>
                  <a:srgbClr val="7F007F"/>
                </a:solidFill>
                <a:ea typeface="Calibri" panose="020F0502020204030204" pitchFamily="34" charset="0"/>
                <a:cs typeface="Calibri" panose="020F0502020204030204" pitchFamily="34" charset="0"/>
              </a:rPr>
              <a:t>name</a:t>
            </a:r>
            <a:r>
              <a:rPr lang="en-US" altLang="en-US" sz="1600" i="1" u="sng" dirty="0">
                <a:solidFill>
                  <a:srgbClr val="000000"/>
                </a:solidFill>
                <a:ea typeface="Calibri" panose="020F0502020204030204" pitchFamily="34" charset="0"/>
                <a:cs typeface="Calibri" panose="020F0502020204030204" pitchFamily="34" charset="0"/>
              </a:rPr>
              <a:t>=</a:t>
            </a:r>
            <a:r>
              <a:rPr lang="en-US" altLang="en-US" sz="1600" i="1" u="sng" dirty="0">
                <a:solidFill>
                  <a:srgbClr val="2A00FF"/>
                </a:solidFill>
                <a:ea typeface="Calibri" panose="020F0502020204030204" pitchFamily="34" charset="0"/>
                <a:cs typeface="Calibri" panose="020F0502020204030204" pitchFamily="34" charset="0"/>
              </a:rPr>
              <a:t>"username"</a:t>
            </a:r>
            <a:r>
              <a:rPr lang="en-US" altLang="en-US" sz="1600" i="1" u="sng" dirty="0">
                <a:solidFill>
                  <a:srgbClr val="008080"/>
                </a:solidFill>
                <a:ea typeface="Calibri" panose="020F0502020204030204" pitchFamily="34" charset="0"/>
                <a:cs typeface="Calibri" panose="020F0502020204030204" pitchFamily="34" charset="0"/>
              </a:rPr>
              <a:t>&gt;</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Enter Password : </a:t>
            </a:r>
            <a:r>
              <a:rPr lang="en-US" altLang="en-US" sz="1600" dirty="0">
                <a:solidFill>
                  <a:srgbClr val="008080"/>
                </a:solidFill>
                <a:ea typeface="Calibri" panose="020F0502020204030204" pitchFamily="34" charset="0"/>
                <a:cs typeface="Calibri" panose="020F0502020204030204" pitchFamily="34" charset="0"/>
              </a:rPr>
              <a:t>&lt;</a:t>
            </a:r>
            <a:r>
              <a:rPr lang="en-US" altLang="en-US" sz="1600" dirty="0">
                <a:solidFill>
                  <a:srgbClr val="3F7F7F"/>
                </a:solidFill>
                <a:ea typeface="Calibri" panose="020F0502020204030204" pitchFamily="34" charset="0"/>
                <a:cs typeface="Calibri" panose="020F0502020204030204" pitchFamily="34" charset="0"/>
              </a:rPr>
              <a:t>input </a:t>
            </a:r>
            <a:r>
              <a:rPr lang="en-US" altLang="en-US" sz="1600" dirty="0">
                <a:solidFill>
                  <a:srgbClr val="7F007F"/>
                </a:solidFill>
                <a:ea typeface="Calibri" panose="020F0502020204030204" pitchFamily="34" charset="0"/>
                <a:cs typeface="Calibri" panose="020F0502020204030204" pitchFamily="34" charset="0"/>
              </a:rPr>
              <a:t>type</a:t>
            </a:r>
            <a:r>
              <a:rPr lang="en-US" altLang="en-US" sz="1600" dirty="0">
                <a:solidFill>
                  <a:srgbClr val="000000"/>
                </a:solidFill>
                <a:ea typeface="Calibri" panose="020F0502020204030204" pitchFamily="34" charset="0"/>
                <a:cs typeface="Calibri" panose="020F0502020204030204" pitchFamily="34" charset="0"/>
              </a:rPr>
              <a:t>=</a:t>
            </a:r>
            <a:r>
              <a:rPr lang="en-US" altLang="en-US" sz="1600" i="1" dirty="0">
                <a:solidFill>
                  <a:srgbClr val="2A00FF"/>
                </a:solidFill>
                <a:ea typeface="Calibri" panose="020F0502020204030204" pitchFamily="34" charset="0"/>
                <a:cs typeface="Calibri" panose="020F0502020204030204" pitchFamily="34" charset="0"/>
              </a:rPr>
              <a:t>"text" </a:t>
            </a:r>
            <a:r>
              <a:rPr lang="en-US" altLang="en-US" sz="1600" i="1" dirty="0">
                <a:solidFill>
                  <a:srgbClr val="7F007F"/>
                </a:solidFill>
                <a:ea typeface="Calibri" panose="020F0502020204030204" pitchFamily="34" charset="0"/>
                <a:cs typeface="Calibri" panose="020F0502020204030204" pitchFamily="34" charset="0"/>
              </a:rPr>
              <a:t>name</a:t>
            </a:r>
            <a:r>
              <a:rPr lang="en-US" altLang="en-US" sz="1600" i="1" dirty="0">
                <a:solidFill>
                  <a:srgbClr val="000000"/>
                </a:solidFill>
                <a:ea typeface="Calibri" panose="020F0502020204030204" pitchFamily="34" charset="0"/>
                <a:cs typeface="Calibri" panose="020F0502020204030204" pitchFamily="34" charset="0"/>
              </a:rPr>
              <a:t>=</a:t>
            </a:r>
            <a:r>
              <a:rPr lang="en-US" altLang="en-US" sz="1600" i="1" dirty="0">
                <a:solidFill>
                  <a:srgbClr val="2A00FF"/>
                </a:solidFill>
                <a:ea typeface="Calibri" panose="020F0502020204030204" pitchFamily="34" charset="0"/>
                <a:cs typeface="Calibri" panose="020F0502020204030204" pitchFamily="34" charset="0"/>
              </a:rPr>
              <a:t>"password"</a:t>
            </a:r>
            <a:r>
              <a:rPr lang="en-US" altLang="en-US" sz="1600" i="1" dirty="0">
                <a:solidFill>
                  <a:srgbClr val="008080"/>
                </a:solidFill>
                <a:ea typeface="Calibri" panose="020F0502020204030204" pitchFamily="34" charset="0"/>
                <a:cs typeface="Calibri" panose="020F0502020204030204" pitchFamily="34" charset="0"/>
              </a:rPr>
              <a:t>&gt;</a:t>
            </a:r>
          </a:p>
          <a:p>
            <a:pPr>
              <a:spcBef>
                <a:spcPct val="0"/>
              </a:spcBef>
              <a:buFontTx/>
              <a:buNone/>
            </a:pPr>
            <a:r>
              <a:rPr lang="en-US" altLang="en-US" sz="1600" dirty="0">
                <a:solidFill>
                  <a:srgbClr val="008080"/>
                </a:solidFill>
                <a:ea typeface="Calibri" panose="020F0502020204030204" pitchFamily="34" charset="0"/>
                <a:cs typeface="Calibri" panose="020F0502020204030204" pitchFamily="34" charset="0"/>
              </a:rPr>
              <a:t>&lt;</a:t>
            </a:r>
            <a:r>
              <a:rPr lang="en-US" altLang="en-US" sz="1600" dirty="0">
                <a:solidFill>
                  <a:srgbClr val="3F7F7F"/>
                </a:solidFill>
                <a:ea typeface="Calibri" panose="020F0502020204030204" pitchFamily="34" charset="0"/>
                <a:cs typeface="Calibri" panose="020F0502020204030204" pitchFamily="34" charset="0"/>
              </a:rPr>
              <a:t>input </a:t>
            </a:r>
            <a:r>
              <a:rPr lang="en-US" altLang="en-US" sz="1600" dirty="0">
                <a:solidFill>
                  <a:srgbClr val="7F007F"/>
                </a:solidFill>
                <a:ea typeface="Calibri" panose="020F0502020204030204" pitchFamily="34" charset="0"/>
                <a:cs typeface="Calibri" panose="020F0502020204030204" pitchFamily="34" charset="0"/>
              </a:rPr>
              <a:t>type</a:t>
            </a:r>
            <a:r>
              <a:rPr lang="en-US" altLang="en-US" sz="1600" dirty="0">
                <a:solidFill>
                  <a:srgbClr val="000000"/>
                </a:solidFill>
                <a:ea typeface="Calibri" panose="020F0502020204030204" pitchFamily="34" charset="0"/>
                <a:cs typeface="Calibri" panose="020F0502020204030204" pitchFamily="34" charset="0"/>
              </a:rPr>
              <a:t>=</a:t>
            </a:r>
            <a:r>
              <a:rPr lang="en-US" altLang="en-US" sz="1600" i="1" dirty="0">
                <a:solidFill>
                  <a:srgbClr val="2A00FF"/>
                </a:solidFill>
                <a:ea typeface="Calibri" panose="020F0502020204030204" pitchFamily="34" charset="0"/>
                <a:cs typeface="Calibri" panose="020F0502020204030204" pitchFamily="34" charset="0"/>
              </a:rPr>
              <a:t>"submit"</a:t>
            </a:r>
            <a:r>
              <a:rPr lang="en-US" altLang="en-US" sz="1600" i="1" dirty="0">
                <a:solidFill>
                  <a:srgbClr val="008080"/>
                </a:solidFill>
                <a:ea typeface="Calibri" panose="020F0502020204030204" pitchFamily="34" charset="0"/>
                <a:cs typeface="Calibri" panose="020F0502020204030204" pitchFamily="34" charset="0"/>
              </a:rPr>
              <a:t>&gt;&lt;/</a:t>
            </a:r>
            <a:r>
              <a:rPr lang="en-US" altLang="en-US" sz="1600" i="1" dirty="0">
                <a:solidFill>
                  <a:srgbClr val="3F7F7F"/>
                </a:solidFill>
                <a:ea typeface="Calibri" panose="020F0502020204030204" pitchFamily="34" charset="0"/>
                <a:cs typeface="Calibri" panose="020F0502020204030204" pitchFamily="34" charset="0"/>
              </a:rPr>
              <a:t>form</a:t>
            </a:r>
            <a:r>
              <a:rPr lang="en-US" altLang="en-US" sz="1600" i="1" dirty="0">
                <a:solidFill>
                  <a:srgbClr val="008080"/>
                </a:solidFill>
                <a:ea typeface="Calibri" panose="020F0502020204030204" pitchFamily="34" charset="0"/>
                <a:cs typeface="Calibri" panose="020F0502020204030204" pitchFamily="34" charset="0"/>
              </a:rPr>
              <a:t>&gt;</a:t>
            </a:r>
            <a:endParaRPr lang="en-US" altLang="en-US" sz="1600" dirty="0">
              <a:ea typeface="Calibri" panose="020F0502020204030204" pitchFamily="34" charset="0"/>
              <a:cs typeface="Calibri" panose="020F0502020204030204" pitchFamily="34" charset="0"/>
            </a:endParaRPr>
          </a:p>
        </p:txBody>
      </p:sp>
      <p:sp>
        <p:nvSpPr>
          <p:cNvPr id="5" name="Rectangle 5"/>
          <p:cNvSpPr>
            <a:spLocks noChangeArrowheads="1"/>
          </p:cNvSpPr>
          <p:nvPr/>
        </p:nvSpPr>
        <p:spPr bwMode="auto">
          <a:xfrm>
            <a:off x="2686050" y="4321175"/>
            <a:ext cx="6819900" cy="18462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a:solidFill>
                  <a:srgbClr val="6A3E3E"/>
                </a:solidFill>
                <a:ea typeface="Calibri" panose="020F0502020204030204" pitchFamily="34" charset="0"/>
                <a:cs typeface="Calibri" panose="020F0502020204030204" pitchFamily="34" charset="0"/>
              </a:rPr>
              <a:t>http</a:t>
            </a:r>
            <a:r>
              <a:rPr lang="en-US" altLang="en-US" sz="1600">
                <a:solidFill>
                  <a:srgbClr val="000000"/>
                </a:solidFill>
                <a:ea typeface="Calibri" panose="020F0502020204030204" pitchFamily="34" charset="0"/>
                <a:cs typeface="Calibri" panose="020F0502020204030204" pitchFamily="34" charset="0"/>
              </a:rPr>
              <a:t>.authorizeRequests().antMatchers(</a:t>
            </a:r>
            <a:r>
              <a:rPr lang="en-US" altLang="en-US" sz="1600">
                <a:solidFill>
                  <a:srgbClr val="2A00FF"/>
                </a:solidFill>
                <a:ea typeface="Calibri" panose="020F0502020204030204" pitchFamily="34" charset="0"/>
                <a:cs typeface="Calibri" panose="020F0502020204030204" pitchFamily="34" charset="0"/>
              </a:rPr>
              <a:t>"/"</a:t>
            </a:r>
            <a:r>
              <a:rPr lang="en-US" altLang="en-US" sz="1600">
                <a:solidFill>
                  <a:srgbClr val="000000"/>
                </a:solidFill>
                <a:ea typeface="Calibri" panose="020F0502020204030204" pitchFamily="34" charset="0"/>
                <a:cs typeface="Calibri" panose="020F0502020204030204" pitchFamily="34" charset="0"/>
              </a:rPr>
              <a:t>).permitAll()</a:t>
            </a:r>
          </a:p>
          <a:p>
            <a:pPr>
              <a:spcBef>
                <a:spcPct val="0"/>
              </a:spcBef>
              <a:buFontTx/>
              <a:buNone/>
            </a:pPr>
            <a:r>
              <a:rPr lang="en-US" altLang="en-US" sz="1600">
                <a:solidFill>
                  <a:srgbClr val="000000"/>
                </a:solidFill>
                <a:ea typeface="Calibri" panose="020F0502020204030204" pitchFamily="34" charset="0"/>
                <a:cs typeface="Calibri" panose="020F0502020204030204" pitchFamily="34" charset="0"/>
              </a:rPr>
              <a:t>          .antMatchers(</a:t>
            </a:r>
            <a:r>
              <a:rPr lang="en-US" altLang="en-US" sz="1600">
                <a:solidFill>
                  <a:srgbClr val="2A00FF"/>
                </a:solidFill>
                <a:ea typeface="Calibri" panose="020F0502020204030204" pitchFamily="34" charset="0"/>
                <a:cs typeface="Calibri" panose="020F0502020204030204" pitchFamily="34" charset="0"/>
              </a:rPr>
              <a:t>"/hello"</a:t>
            </a:r>
            <a:r>
              <a:rPr lang="en-US" altLang="en-US" sz="1600">
                <a:solidFill>
                  <a:srgbClr val="000000"/>
                </a:solidFill>
                <a:ea typeface="Calibri" panose="020F0502020204030204" pitchFamily="34" charset="0"/>
                <a:cs typeface="Calibri" panose="020F0502020204030204" pitchFamily="34" charset="0"/>
              </a:rPr>
              <a:t>).hasAnyRole(</a:t>
            </a:r>
            <a:r>
              <a:rPr lang="en-US" altLang="en-US" sz="1600">
                <a:solidFill>
                  <a:srgbClr val="2A00FF"/>
                </a:solidFill>
                <a:ea typeface="Calibri" panose="020F0502020204030204" pitchFamily="34" charset="0"/>
                <a:cs typeface="Calibri" panose="020F0502020204030204" pitchFamily="34" charset="0"/>
              </a:rPr>
              <a:t>"USER"</a:t>
            </a:r>
            <a:r>
              <a:rPr lang="en-US" altLang="en-US" sz="160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600">
                <a:solidFill>
                  <a:srgbClr val="000000"/>
                </a:solidFill>
                <a:ea typeface="Calibri" panose="020F0502020204030204" pitchFamily="34" charset="0"/>
                <a:cs typeface="Calibri" panose="020F0502020204030204" pitchFamily="34" charset="0"/>
              </a:rPr>
              <a:t>          .antMatchers(</a:t>
            </a:r>
            <a:r>
              <a:rPr lang="en-US" altLang="en-US" sz="1600">
                <a:solidFill>
                  <a:srgbClr val="2A00FF"/>
                </a:solidFill>
                <a:ea typeface="Calibri" panose="020F0502020204030204" pitchFamily="34" charset="0"/>
                <a:cs typeface="Calibri" panose="020F0502020204030204" pitchFamily="34" charset="0"/>
              </a:rPr>
              <a:t>"/customers/**"</a:t>
            </a:r>
            <a:r>
              <a:rPr lang="en-US" altLang="en-US" sz="1600">
                <a:solidFill>
                  <a:srgbClr val="000000"/>
                </a:solidFill>
                <a:ea typeface="Calibri" panose="020F0502020204030204" pitchFamily="34" charset="0"/>
                <a:cs typeface="Calibri" panose="020F0502020204030204" pitchFamily="34" charset="0"/>
              </a:rPr>
              <a:t>).hasAnyRole(</a:t>
            </a:r>
            <a:r>
              <a:rPr lang="en-US" altLang="en-US" sz="1600">
                <a:solidFill>
                  <a:srgbClr val="2A00FF"/>
                </a:solidFill>
                <a:ea typeface="Calibri" panose="020F0502020204030204" pitchFamily="34" charset="0"/>
                <a:cs typeface="Calibri" panose="020F0502020204030204" pitchFamily="34" charset="0"/>
              </a:rPr>
              <a:t>"ADMIN"</a:t>
            </a:r>
            <a:r>
              <a:rPr lang="en-US" altLang="en-US" sz="1600">
                <a:solidFill>
                  <a:srgbClr val="000000"/>
                </a:solidFill>
                <a:ea typeface="Calibri" panose="020F0502020204030204" pitchFamily="34" charset="0"/>
                <a:cs typeface="Calibri" panose="020F0502020204030204" pitchFamily="34" charset="0"/>
              </a:rPr>
              <a:t>).anyRequest()</a:t>
            </a:r>
          </a:p>
          <a:p>
            <a:pPr>
              <a:spcBef>
                <a:spcPct val="0"/>
              </a:spcBef>
              <a:buFontTx/>
              <a:buNone/>
            </a:pPr>
            <a:r>
              <a:rPr lang="mr-IN" altLang="en-US" sz="1600">
                <a:solidFill>
                  <a:srgbClr val="000000"/>
                </a:solidFill>
                <a:ea typeface="Calibri" panose="020F0502020204030204" pitchFamily="34" charset="0"/>
                <a:cs typeface="Calibri" panose="020F0502020204030204" pitchFamily="34" charset="0"/>
              </a:rPr>
              <a:t>          .authenticated().and()</a:t>
            </a:r>
          </a:p>
          <a:p>
            <a:pPr>
              <a:spcBef>
                <a:spcPct val="0"/>
              </a:spcBef>
              <a:buFontTx/>
              <a:buNone/>
            </a:pPr>
            <a:r>
              <a:rPr lang="en-US" altLang="en-US" sz="1600">
                <a:solidFill>
                  <a:srgbClr val="000000"/>
                </a:solidFill>
                <a:ea typeface="Calibri" panose="020F0502020204030204" pitchFamily="34" charset="0"/>
                <a:cs typeface="Calibri" panose="020F0502020204030204" pitchFamily="34" charset="0"/>
              </a:rPr>
              <a:t>          .formLogin().loginPage(</a:t>
            </a:r>
            <a:r>
              <a:rPr lang="en-US" altLang="en-US" sz="1600">
                <a:solidFill>
                  <a:srgbClr val="2A00FF"/>
                </a:solidFill>
                <a:ea typeface="Calibri" panose="020F0502020204030204" pitchFamily="34" charset="0"/>
                <a:cs typeface="Calibri" panose="020F0502020204030204" pitchFamily="34" charset="0"/>
              </a:rPr>
              <a:t>"/login"</a:t>
            </a:r>
            <a:r>
              <a:rPr lang="en-US" altLang="en-US" sz="1600">
                <a:solidFill>
                  <a:srgbClr val="000000"/>
                </a:solidFill>
                <a:ea typeface="Calibri" panose="020F0502020204030204" pitchFamily="34" charset="0"/>
                <a:cs typeface="Calibri" panose="020F0502020204030204" pitchFamily="34" charset="0"/>
              </a:rPr>
              <a:t>)</a:t>
            </a:r>
          </a:p>
          <a:p>
            <a:pPr>
              <a:spcBef>
                <a:spcPct val="0"/>
              </a:spcBef>
              <a:buFontTx/>
              <a:buNone/>
            </a:pPr>
            <a:r>
              <a:rPr lang="mr-IN" altLang="en-US" sz="1600">
                <a:solidFill>
                  <a:srgbClr val="000000"/>
                </a:solidFill>
                <a:ea typeface="Calibri" panose="020F0502020204030204" pitchFamily="34" charset="0"/>
                <a:cs typeface="Calibri" panose="020F0502020204030204" pitchFamily="34" charset="0"/>
              </a:rPr>
              <a:t>          .permitAll()</a:t>
            </a:r>
          </a:p>
          <a:p>
            <a:pPr>
              <a:spcBef>
                <a:spcPct val="0"/>
              </a:spcBef>
              <a:buFontTx/>
              <a:buNone/>
            </a:pPr>
            <a:r>
              <a:rPr lang="mr-IN" altLang="en-US" sz="1600">
                <a:solidFill>
                  <a:srgbClr val="000000"/>
                </a:solidFill>
                <a:ea typeface="Calibri" panose="020F0502020204030204" pitchFamily="34" charset="0"/>
                <a:cs typeface="Calibri" panose="020F0502020204030204" pitchFamily="34" charset="0"/>
              </a:rPr>
              <a:t>          .and().logout().and().csrf().disable();</a:t>
            </a:r>
            <a:endParaRPr lang="en-US" altLang="en-US" sz="160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943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CREATE CUSTOM LOGIN URL</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Rectangle 4"/>
          <p:cNvSpPr>
            <a:spLocks noChangeArrowheads="1"/>
          </p:cNvSpPr>
          <p:nvPr/>
        </p:nvSpPr>
        <p:spPr bwMode="auto">
          <a:xfrm>
            <a:off x="1943100" y="1066800"/>
            <a:ext cx="8305800" cy="48323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dirty="0">
                <a:solidFill>
                  <a:srgbClr val="646464"/>
                </a:solidFill>
                <a:ea typeface="Calibri" panose="020F0502020204030204" pitchFamily="34" charset="0"/>
                <a:cs typeface="Calibri" panose="020F0502020204030204" pitchFamily="34" charset="0"/>
              </a:rPr>
              <a:t>@</a:t>
            </a:r>
            <a:r>
              <a:rPr lang="en-US" altLang="en-US" sz="1400" dirty="0" err="1">
                <a:solidFill>
                  <a:srgbClr val="646464"/>
                </a:solidFill>
                <a:ea typeface="Calibri" panose="020F0502020204030204" pitchFamily="34" charset="0"/>
                <a:cs typeface="Calibri" panose="020F0502020204030204" pitchFamily="34" charset="0"/>
              </a:rPr>
              <a:t>RequestMapping</a:t>
            </a:r>
            <a:r>
              <a:rPr lang="en-US" altLang="en-US" sz="1400" dirty="0">
                <a:solidFill>
                  <a:srgbClr val="000000"/>
                </a:solidFill>
                <a:ea typeface="Calibri" panose="020F0502020204030204" pitchFamily="34" charset="0"/>
                <a:cs typeface="Calibri" panose="020F0502020204030204" pitchFamily="34" charset="0"/>
              </a:rPr>
              <a:t>(</a:t>
            </a:r>
            <a:r>
              <a:rPr lang="en-US" altLang="en-US" sz="1400" dirty="0">
                <a:solidFill>
                  <a:srgbClr val="2A00FF"/>
                </a:solidFill>
                <a:ea typeface="Calibri" panose="020F0502020204030204" pitchFamily="34" charset="0"/>
                <a:cs typeface="Calibri" panose="020F0502020204030204" pitchFamily="34" charset="0"/>
              </a:rPr>
              <a:t>"/login"</a:t>
            </a:r>
            <a:r>
              <a:rPr lang="en-US" altLang="en-US" sz="1400"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400" b="1" dirty="0">
                <a:solidFill>
                  <a:srgbClr val="7F0055"/>
                </a:solidFill>
                <a:ea typeface="Calibri" panose="020F0502020204030204" pitchFamily="34" charset="0"/>
                <a:cs typeface="Calibri" panose="020F0502020204030204" pitchFamily="34" charset="0"/>
              </a:rPr>
              <a:t>public</a:t>
            </a:r>
            <a:r>
              <a:rPr lang="en-US" altLang="en-US" sz="1400" b="1" dirty="0">
                <a:solidFill>
                  <a:srgbClr val="000000"/>
                </a:solidFill>
                <a:ea typeface="Calibri" panose="020F0502020204030204" pitchFamily="34" charset="0"/>
                <a:cs typeface="Calibri" panose="020F0502020204030204" pitchFamily="34" charset="0"/>
              </a:rPr>
              <a:t> String login(</a:t>
            </a:r>
            <a:r>
              <a:rPr lang="en-US" altLang="en-US" sz="1400" b="1" dirty="0">
                <a:solidFill>
                  <a:srgbClr val="646464"/>
                </a:solidFill>
                <a:ea typeface="Calibri" panose="020F0502020204030204" pitchFamily="34" charset="0"/>
                <a:cs typeface="Calibri" panose="020F0502020204030204" pitchFamily="34" charset="0"/>
              </a:rPr>
              <a:t>@</a:t>
            </a:r>
            <a:r>
              <a:rPr lang="en-US" altLang="en-US" sz="1400" b="1" dirty="0" err="1">
                <a:solidFill>
                  <a:srgbClr val="646464"/>
                </a:solidFill>
                <a:ea typeface="Calibri" panose="020F0502020204030204" pitchFamily="34" charset="0"/>
                <a:cs typeface="Calibri" panose="020F0502020204030204" pitchFamily="34" charset="0"/>
              </a:rPr>
              <a:t>RequestParam</a:t>
            </a:r>
            <a:r>
              <a:rPr lang="en-US" altLang="en-US" sz="1400" b="1" dirty="0">
                <a:solidFill>
                  <a:srgbClr val="000000"/>
                </a:solidFill>
                <a:ea typeface="Calibri" panose="020F0502020204030204" pitchFamily="34" charset="0"/>
                <a:cs typeface="Calibri" panose="020F0502020204030204" pitchFamily="34" charset="0"/>
              </a:rPr>
              <a:t>(value = </a:t>
            </a:r>
            <a:r>
              <a:rPr lang="en-US" altLang="en-US" sz="1400" b="1" dirty="0">
                <a:solidFill>
                  <a:srgbClr val="2A00FF"/>
                </a:solidFill>
                <a:ea typeface="Calibri" panose="020F0502020204030204" pitchFamily="34" charset="0"/>
                <a:cs typeface="Calibri" panose="020F0502020204030204" pitchFamily="34" charset="0"/>
              </a:rPr>
              <a:t>"error"</a:t>
            </a:r>
            <a:r>
              <a:rPr lang="en-US" altLang="en-US" sz="1400" b="1" dirty="0">
                <a:solidFill>
                  <a:srgbClr val="000000"/>
                </a:solidFill>
                <a:ea typeface="Calibri" panose="020F0502020204030204" pitchFamily="34" charset="0"/>
                <a:cs typeface="Calibri" panose="020F0502020204030204" pitchFamily="34" charset="0"/>
              </a:rPr>
              <a:t>, required = </a:t>
            </a:r>
            <a:r>
              <a:rPr lang="en-US" altLang="en-US" sz="1400" b="1" dirty="0">
                <a:solidFill>
                  <a:srgbClr val="7F0055"/>
                </a:solidFill>
                <a:ea typeface="Calibri" panose="020F0502020204030204" pitchFamily="34" charset="0"/>
                <a:cs typeface="Calibri" panose="020F0502020204030204" pitchFamily="34" charset="0"/>
              </a:rPr>
              <a:t>false</a:t>
            </a:r>
            <a:r>
              <a:rPr lang="en-US" altLang="en-US" sz="1400" b="1" dirty="0">
                <a:solidFill>
                  <a:srgbClr val="000000"/>
                </a:solidFill>
                <a:ea typeface="Calibri" panose="020F0502020204030204" pitchFamily="34" charset="0"/>
                <a:cs typeface="Calibri" panose="020F0502020204030204" pitchFamily="34" charset="0"/>
              </a:rPr>
              <a:t>) String </a:t>
            </a:r>
            <a:r>
              <a:rPr lang="en-US" altLang="en-US" sz="1400" b="1" dirty="0">
                <a:solidFill>
                  <a:srgbClr val="6A3E3E"/>
                </a:solidFill>
                <a:ea typeface="Calibri" panose="020F0502020204030204" pitchFamily="34" charset="0"/>
                <a:cs typeface="Calibri" panose="020F0502020204030204" pitchFamily="34" charset="0"/>
              </a:rPr>
              <a:t>error</a:t>
            </a:r>
            <a:r>
              <a:rPr lang="en-US" altLang="en-US" sz="1400" b="1"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r>
              <a:rPr lang="en-US" altLang="en-US" sz="1400" dirty="0">
                <a:solidFill>
                  <a:srgbClr val="646464"/>
                </a:solidFill>
                <a:ea typeface="Calibri" panose="020F0502020204030204" pitchFamily="34" charset="0"/>
                <a:cs typeface="Calibri" panose="020F0502020204030204" pitchFamily="34" charset="0"/>
              </a:rPr>
              <a:t>@</a:t>
            </a:r>
            <a:r>
              <a:rPr lang="en-US" altLang="en-US" sz="1400" dirty="0" err="1">
                <a:solidFill>
                  <a:srgbClr val="646464"/>
                </a:solidFill>
                <a:ea typeface="Calibri" panose="020F0502020204030204" pitchFamily="34" charset="0"/>
                <a:cs typeface="Calibri" panose="020F0502020204030204" pitchFamily="34" charset="0"/>
              </a:rPr>
              <a:t>RequestParam</a:t>
            </a:r>
            <a:r>
              <a:rPr lang="en-US" altLang="en-US" sz="1400" dirty="0">
                <a:solidFill>
                  <a:srgbClr val="000000"/>
                </a:solidFill>
                <a:ea typeface="Calibri" panose="020F0502020204030204" pitchFamily="34" charset="0"/>
                <a:cs typeface="Calibri" panose="020F0502020204030204" pitchFamily="34" charset="0"/>
              </a:rPr>
              <a:t>(value = </a:t>
            </a:r>
            <a:r>
              <a:rPr lang="en-US" altLang="en-US" sz="1400" dirty="0">
                <a:solidFill>
                  <a:srgbClr val="2A00FF"/>
                </a:solidFill>
                <a:ea typeface="Calibri" panose="020F0502020204030204" pitchFamily="34" charset="0"/>
                <a:cs typeface="Calibri" panose="020F0502020204030204" pitchFamily="34" charset="0"/>
              </a:rPr>
              <a:t>"logout"</a:t>
            </a:r>
            <a:r>
              <a:rPr lang="en-US" altLang="en-US" sz="1400" dirty="0">
                <a:solidFill>
                  <a:srgbClr val="000000"/>
                </a:solidFill>
                <a:ea typeface="Calibri" panose="020F0502020204030204" pitchFamily="34" charset="0"/>
                <a:cs typeface="Calibri" panose="020F0502020204030204" pitchFamily="34" charset="0"/>
              </a:rPr>
              <a:t>, required = </a:t>
            </a:r>
            <a:r>
              <a:rPr lang="en-US" altLang="en-US" sz="1400" b="1" dirty="0">
                <a:solidFill>
                  <a:srgbClr val="7F0055"/>
                </a:solidFill>
                <a:ea typeface="Calibri" panose="020F0502020204030204" pitchFamily="34" charset="0"/>
                <a:cs typeface="Calibri" panose="020F0502020204030204" pitchFamily="34" charset="0"/>
              </a:rPr>
              <a:t>false</a:t>
            </a:r>
            <a:r>
              <a:rPr lang="en-US" altLang="en-US" sz="1400" b="1" dirty="0">
                <a:solidFill>
                  <a:srgbClr val="000000"/>
                </a:solidFill>
                <a:ea typeface="Calibri" panose="020F0502020204030204" pitchFamily="34" charset="0"/>
                <a:cs typeface="Calibri" panose="020F0502020204030204" pitchFamily="34" charset="0"/>
              </a:rPr>
              <a:t>) String </a:t>
            </a:r>
            <a:r>
              <a:rPr lang="en-US" altLang="en-US" sz="1400" b="1" dirty="0" err="1">
                <a:solidFill>
                  <a:srgbClr val="6A3E3E"/>
                </a:solidFill>
                <a:ea typeface="Calibri" panose="020F0502020204030204" pitchFamily="34" charset="0"/>
                <a:cs typeface="Calibri" panose="020F0502020204030204" pitchFamily="34" charset="0"/>
              </a:rPr>
              <a:t>logout</a:t>
            </a:r>
            <a:r>
              <a:rPr lang="en-US" altLang="en-US" sz="1400" b="1" dirty="0" err="1">
                <a:solidFill>
                  <a:srgbClr val="000000"/>
                </a:solidFill>
                <a:ea typeface="Calibri" panose="020F0502020204030204" pitchFamily="34" charset="0"/>
                <a:cs typeface="Calibri" panose="020F0502020204030204" pitchFamily="34" charset="0"/>
              </a:rPr>
              <a:t>,</a:t>
            </a:r>
            <a:r>
              <a:rPr lang="en-US" altLang="en-US" sz="1400" dirty="0" err="1">
                <a:solidFill>
                  <a:srgbClr val="000000"/>
                </a:solidFill>
                <a:ea typeface="Calibri" panose="020F0502020204030204" pitchFamily="34" charset="0"/>
                <a:cs typeface="Calibri" panose="020F0502020204030204" pitchFamily="34" charset="0"/>
              </a:rPr>
              <a:t>Model</a:t>
            </a:r>
            <a:r>
              <a:rPr lang="en-US" altLang="en-US" sz="1400" dirty="0">
                <a:solidFill>
                  <a:srgbClr val="000000"/>
                </a:solidFill>
                <a:ea typeface="Calibri" panose="020F0502020204030204" pitchFamily="34" charset="0"/>
                <a:cs typeface="Calibri" panose="020F0502020204030204" pitchFamily="34" charset="0"/>
              </a:rPr>
              <a:t> </a:t>
            </a:r>
            <a:r>
              <a:rPr lang="en-US" altLang="en-US" sz="1400" dirty="0">
                <a:solidFill>
                  <a:srgbClr val="6A3E3E"/>
                </a:solidFill>
                <a:ea typeface="Calibri" panose="020F0502020204030204" pitchFamily="34" charset="0"/>
                <a:cs typeface="Calibri" panose="020F0502020204030204" pitchFamily="34" charset="0"/>
              </a:rPr>
              <a:t>model</a:t>
            </a:r>
            <a:r>
              <a:rPr lang="en-US" altLang="en-US" sz="1400"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String </a:t>
            </a:r>
            <a:r>
              <a:rPr lang="en-US" altLang="en-US" sz="1400" dirty="0" err="1">
                <a:solidFill>
                  <a:srgbClr val="6A3E3E"/>
                </a:solidFill>
                <a:ea typeface="Calibri" panose="020F0502020204030204" pitchFamily="34" charset="0"/>
                <a:cs typeface="Calibri" panose="020F0502020204030204" pitchFamily="34" charset="0"/>
              </a:rPr>
              <a:t>errorMessge</a:t>
            </a:r>
            <a:r>
              <a:rPr lang="en-US" altLang="en-US" sz="1400" dirty="0">
                <a:solidFill>
                  <a:srgbClr val="000000"/>
                </a:solidFill>
                <a:ea typeface="Calibri" panose="020F0502020204030204" pitchFamily="34" charset="0"/>
                <a:cs typeface="Calibri" panose="020F0502020204030204" pitchFamily="34" charset="0"/>
              </a:rPr>
              <a:t> = </a:t>
            </a:r>
            <a:r>
              <a:rPr lang="en-US" altLang="en-US" sz="1400" b="1" dirty="0">
                <a:solidFill>
                  <a:srgbClr val="7F0055"/>
                </a:solidFill>
                <a:ea typeface="Calibri" panose="020F0502020204030204" pitchFamily="34" charset="0"/>
                <a:cs typeface="Calibri" panose="020F0502020204030204" pitchFamily="34" charset="0"/>
              </a:rPr>
              <a:t>null</a:t>
            </a:r>
            <a:r>
              <a:rPr lang="en-US" altLang="en-US" sz="1400" b="1" dirty="0">
                <a:solidFill>
                  <a:srgbClr val="000000"/>
                </a:solidFill>
                <a:ea typeface="Calibri" panose="020F0502020204030204" pitchFamily="34" charset="0"/>
                <a:cs typeface="Calibri" panose="020F0502020204030204" pitchFamily="34" charset="0"/>
              </a:rPr>
              <a:t>;</a:t>
            </a:r>
          </a:p>
          <a:p>
            <a:pPr>
              <a:spcBef>
                <a:spcPct val="0"/>
              </a:spcBef>
              <a:buFontTx/>
              <a:buNone/>
            </a:pPr>
            <a:r>
              <a:rPr lang="mr-IN" altLang="en-US" sz="1400" dirty="0">
                <a:solidFill>
                  <a:srgbClr val="000000"/>
                </a:solidFill>
                <a:ea typeface="Calibri" panose="020F0502020204030204" pitchFamily="34" charset="0"/>
                <a:cs typeface="Calibri" panose="020F0502020204030204" pitchFamily="34" charset="0"/>
              </a:rPr>
              <a:t>		</a:t>
            </a:r>
            <a:r>
              <a:rPr lang="mr-IN" altLang="en-US" sz="1400" b="1" dirty="0">
                <a:solidFill>
                  <a:srgbClr val="7F0055"/>
                </a:solidFill>
                <a:ea typeface="Calibri" panose="020F0502020204030204" pitchFamily="34" charset="0"/>
                <a:cs typeface="Calibri" panose="020F0502020204030204" pitchFamily="34" charset="0"/>
              </a:rPr>
              <a:t>if</a:t>
            </a:r>
            <a:r>
              <a:rPr lang="mr-IN" altLang="en-US" sz="1400" b="1" dirty="0">
                <a:solidFill>
                  <a:srgbClr val="000000"/>
                </a:solidFill>
                <a:ea typeface="Calibri" panose="020F0502020204030204" pitchFamily="34" charset="0"/>
                <a:cs typeface="Calibri" panose="020F0502020204030204" pitchFamily="34" charset="0"/>
              </a:rPr>
              <a:t>(</a:t>
            </a:r>
            <a:r>
              <a:rPr lang="mr-IN" altLang="en-US" sz="1400" b="1" dirty="0">
                <a:solidFill>
                  <a:srgbClr val="6A3E3E"/>
                </a:solidFill>
                <a:ea typeface="Calibri" panose="020F0502020204030204" pitchFamily="34" charset="0"/>
                <a:cs typeface="Calibri" panose="020F0502020204030204" pitchFamily="34" charset="0"/>
              </a:rPr>
              <a:t>error</a:t>
            </a:r>
            <a:r>
              <a:rPr lang="mr-IN" altLang="en-US" sz="1400" b="1" dirty="0">
                <a:solidFill>
                  <a:srgbClr val="000000"/>
                </a:solidFill>
                <a:ea typeface="Calibri" panose="020F0502020204030204" pitchFamily="34" charset="0"/>
                <a:cs typeface="Calibri" panose="020F0502020204030204" pitchFamily="34" charset="0"/>
              </a:rPr>
              <a:t> != </a:t>
            </a:r>
            <a:r>
              <a:rPr lang="mr-IN" altLang="en-US" sz="1400" b="1" dirty="0">
                <a:solidFill>
                  <a:srgbClr val="7F0055"/>
                </a:solidFill>
                <a:ea typeface="Calibri" panose="020F0502020204030204" pitchFamily="34" charset="0"/>
                <a:cs typeface="Calibri" panose="020F0502020204030204" pitchFamily="34" charset="0"/>
              </a:rPr>
              <a:t>null</a:t>
            </a:r>
            <a:r>
              <a:rPr lang="mr-IN" altLang="en-US" sz="1400" b="1"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r>
              <a:rPr lang="en-US" altLang="en-US" sz="1400" dirty="0" err="1">
                <a:solidFill>
                  <a:srgbClr val="6A3E3E"/>
                </a:solidFill>
                <a:ea typeface="Calibri" panose="020F0502020204030204" pitchFamily="34" charset="0"/>
                <a:cs typeface="Calibri" panose="020F0502020204030204" pitchFamily="34" charset="0"/>
              </a:rPr>
              <a:t>errorMessge</a:t>
            </a:r>
            <a:r>
              <a:rPr lang="en-US" altLang="en-US" sz="1400" dirty="0">
                <a:solidFill>
                  <a:srgbClr val="000000"/>
                </a:solidFill>
                <a:ea typeface="Calibri" panose="020F0502020204030204" pitchFamily="34" charset="0"/>
                <a:cs typeface="Calibri" panose="020F0502020204030204" pitchFamily="34" charset="0"/>
              </a:rPr>
              <a:t> = </a:t>
            </a:r>
            <a:r>
              <a:rPr lang="en-US" altLang="en-US" sz="1400" dirty="0">
                <a:solidFill>
                  <a:srgbClr val="2A00FF"/>
                </a:solidFill>
                <a:ea typeface="Calibri" panose="020F0502020204030204" pitchFamily="34" charset="0"/>
                <a:cs typeface="Calibri" panose="020F0502020204030204" pitchFamily="34" charset="0"/>
              </a:rPr>
              <a:t>"Username or Password is incorrect !!"</a:t>
            </a:r>
            <a:r>
              <a:rPr lang="en-US" altLang="en-US" sz="1400"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r>
              <a:rPr lang="en-US" altLang="en-US" sz="1400" b="1" dirty="0">
                <a:solidFill>
                  <a:srgbClr val="7F0055"/>
                </a:solidFill>
                <a:ea typeface="Calibri" panose="020F0502020204030204" pitchFamily="34" charset="0"/>
                <a:cs typeface="Calibri" panose="020F0502020204030204" pitchFamily="34" charset="0"/>
              </a:rPr>
              <a:t>if</a:t>
            </a:r>
            <a:r>
              <a:rPr lang="en-US" altLang="en-US" sz="1400" b="1" dirty="0">
                <a:solidFill>
                  <a:srgbClr val="000000"/>
                </a:solidFill>
                <a:ea typeface="Calibri" panose="020F0502020204030204" pitchFamily="34" charset="0"/>
                <a:cs typeface="Calibri" panose="020F0502020204030204" pitchFamily="34" charset="0"/>
              </a:rPr>
              <a:t>(</a:t>
            </a:r>
            <a:r>
              <a:rPr lang="en-US" altLang="en-US" sz="1400" b="1" dirty="0">
                <a:solidFill>
                  <a:srgbClr val="6A3E3E"/>
                </a:solidFill>
                <a:ea typeface="Calibri" panose="020F0502020204030204" pitchFamily="34" charset="0"/>
                <a:cs typeface="Calibri" panose="020F0502020204030204" pitchFamily="34" charset="0"/>
              </a:rPr>
              <a:t>logout</a:t>
            </a:r>
            <a:r>
              <a:rPr lang="en-US" altLang="en-US" sz="1400" b="1" dirty="0">
                <a:solidFill>
                  <a:srgbClr val="000000"/>
                </a:solidFill>
                <a:ea typeface="Calibri" panose="020F0502020204030204" pitchFamily="34" charset="0"/>
                <a:cs typeface="Calibri" panose="020F0502020204030204" pitchFamily="34" charset="0"/>
              </a:rPr>
              <a:t> != </a:t>
            </a:r>
            <a:r>
              <a:rPr lang="en-US" altLang="en-US" sz="1400" b="1" dirty="0">
                <a:solidFill>
                  <a:srgbClr val="7F0055"/>
                </a:solidFill>
                <a:ea typeface="Calibri" panose="020F0502020204030204" pitchFamily="34" charset="0"/>
                <a:cs typeface="Calibri" panose="020F0502020204030204" pitchFamily="34" charset="0"/>
              </a:rPr>
              <a:t>null</a:t>
            </a:r>
            <a:r>
              <a:rPr lang="en-US" altLang="en-US" sz="1400" b="1"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r>
              <a:rPr lang="en-US" altLang="en-US" sz="1400" dirty="0" err="1">
                <a:solidFill>
                  <a:srgbClr val="6A3E3E"/>
                </a:solidFill>
                <a:ea typeface="Calibri" panose="020F0502020204030204" pitchFamily="34" charset="0"/>
                <a:cs typeface="Calibri" panose="020F0502020204030204" pitchFamily="34" charset="0"/>
              </a:rPr>
              <a:t>errorMessge</a:t>
            </a:r>
            <a:r>
              <a:rPr lang="en-US" altLang="en-US" sz="1400" dirty="0">
                <a:solidFill>
                  <a:srgbClr val="000000"/>
                </a:solidFill>
                <a:ea typeface="Calibri" panose="020F0502020204030204" pitchFamily="34" charset="0"/>
                <a:cs typeface="Calibri" panose="020F0502020204030204" pitchFamily="34" charset="0"/>
              </a:rPr>
              <a:t> = </a:t>
            </a:r>
            <a:r>
              <a:rPr lang="en-US" altLang="en-US" sz="1400" dirty="0">
                <a:solidFill>
                  <a:srgbClr val="2A00FF"/>
                </a:solidFill>
                <a:ea typeface="Calibri" panose="020F0502020204030204" pitchFamily="34" charset="0"/>
                <a:cs typeface="Calibri" panose="020F0502020204030204" pitchFamily="34" charset="0"/>
              </a:rPr>
              <a:t>"You have been successfully logged out !!"</a:t>
            </a:r>
            <a:r>
              <a:rPr lang="en-US" altLang="en-US" sz="1400"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r>
              <a:rPr lang="en-US" altLang="en-US" sz="1400" dirty="0" err="1">
                <a:solidFill>
                  <a:srgbClr val="6A3E3E"/>
                </a:solidFill>
                <a:ea typeface="Calibri" panose="020F0502020204030204" pitchFamily="34" charset="0"/>
                <a:cs typeface="Calibri" panose="020F0502020204030204" pitchFamily="34" charset="0"/>
              </a:rPr>
              <a:t>model</a:t>
            </a:r>
            <a:r>
              <a:rPr lang="en-US" altLang="en-US" sz="1400" dirty="0" err="1">
                <a:solidFill>
                  <a:srgbClr val="000000"/>
                </a:solidFill>
                <a:ea typeface="Calibri" panose="020F0502020204030204" pitchFamily="34" charset="0"/>
                <a:cs typeface="Calibri" panose="020F0502020204030204" pitchFamily="34" charset="0"/>
              </a:rPr>
              <a:t>.addAttribute</a:t>
            </a:r>
            <a:r>
              <a:rPr lang="en-US" altLang="en-US" sz="1400" dirty="0">
                <a:solidFill>
                  <a:srgbClr val="000000"/>
                </a:solidFill>
                <a:ea typeface="Calibri" panose="020F0502020204030204" pitchFamily="34" charset="0"/>
                <a:cs typeface="Calibri" panose="020F0502020204030204" pitchFamily="34" charset="0"/>
              </a:rPr>
              <a:t>(</a:t>
            </a:r>
            <a:r>
              <a:rPr lang="en-US" altLang="en-US" sz="1400" dirty="0">
                <a:solidFill>
                  <a:srgbClr val="2A00FF"/>
                </a:solidFill>
                <a:ea typeface="Calibri" panose="020F0502020204030204" pitchFamily="34" charset="0"/>
                <a:cs typeface="Calibri" panose="020F0502020204030204" pitchFamily="34" charset="0"/>
              </a:rPr>
              <a:t>"</a:t>
            </a:r>
            <a:r>
              <a:rPr lang="en-US" altLang="en-US" sz="1400" dirty="0" err="1">
                <a:solidFill>
                  <a:srgbClr val="2A00FF"/>
                </a:solidFill>
                <a:ea typeface="Calibri" panose="020F0502020204030204" pitchFamily="34" charset="0"/>
                <a:cs typeface="Calibri" panose="020F0502020204030204" pitchFamily="34" charset="0"/>
              </a:rPr>
              <a:t>errorMessge</a:t>
            </a:r>
            <a:r>
              <a:rPr lang="en-US" altLang="en-US" sz="1400" dirty="0">
                <a:solidFill>
                  <a:srgbClr val="2A00FF"/>
                </a:solidFill>
                <a:ea typeface="Calibri" panose="020F0502020204030204" pitchFamily="34" charset="0"/>
                <a:cs typeface="Calibri" panose="020F0502020204030204" pitchFamily="34" charset="0"/>
              </a:rPr>
              <a:t>"</a:t>
            </a:r>
            <a:r>
              <a:rPr lang="en-US" altLang="en-US" sz="1400" dirty="0">
                <a:solidFill>
                  <a:srgbClr val="000000"/>
                </a:solidFill>
                <a:ea typeface="Calibri" panose="020F0502020204030204" pitchFamily="34" charset="0"/>
                <a:cs typeface="Calibri" panose="020F0502020204030204" pitchFamily="34" charset="0"/>
              </a:rPr>
              <a:t>, </a:t>
            </a:r>
            <a:r>
              <a:rPr lang="en-US" altLang="en-US" sz="1400" dirty="0" err="1">
                <a:solidFill>
                  <a:srgbClr val="6A3E3E"/>
                </a:solidFill>
                <a:ea typeface="Calibri" panose="020F0502020204030204" pitchFamily="34" charset="0"/>
                <a:cs typeface="Calibri" panose="020F0502020204030204" pitchFamily="34" charset="0"/>
              </a:rPr>
              <a:t>errorMessge</a:t>
            </a:r>
            <a:r>
              <a:rPr lang="en-US" altLang="en-US" sz="1400"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r>
              <a:rPr lang="en-US" altLang="en-US" sz="1400" b="1" dirty="0">
                <a:solidFill>
                  <a:srgbClr val="7F0055"/>
                </a:solidFill>
                <a:ea typeface="Calibri" panose="020F0502020204030204" pitchFamily="34" charset="0"/>
                <a:cs typeface="Calibri" panose="020F0502020204030204" pitchFamily="34" charset="0"/>
              </a:rPr>
              <a:t>return</a:t>
            </a:r>
            <a:r>
              <a:rPr lang="en-US" altLang="en-US" sz="1400" b="1" dirty="0">
                <a:solidFill>
                  <a:srgbClr val="000000"/>
                </a:solidFill>
                <a:ea typeface="Calibri" panose="020F0502020204030204" pitchFamily="34" charset="0"/>
                <a:cs typeface="Calibri" panose="020F0502020204030204" pitchFamily="34" charset="0"/>
              </a:rPr>
              <a:t> </a:t>
            </a:r>
            <a:r>
              <a:rPr lang="en-US" altLang="en-US" sz="1400" b="1" dirty="0">
                <a:solidFill>
                  <a:srgbClr val="2A00FF"/>
                </a:solidFill>
                <a:ea typeface="Calibri" panose="020F0502020204030204" pitchFamily="34" charset="0"/>
                <a:cs typeface="Calibri" panose="020F0502020204030204" pitchFamily="34" charset="0"/>
              </a:rPr>
              <a:t>"login"</a:t>
            </a:r>
            <a:r>
              <a:rPr lang="en-US" altLang="en-US" sz="1400" b="1"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p>
          <a:p>
            <a:pPr>
              <a:spcBef>
                <a:spcPct val="0"/>
              </a:spcBef>
              <a:buFontTx/>
              <a:buNone/>
            </a:pPr>
            <a:endParaRPr lang="en-US" altLang="en-US" sz="1400" dirty="0">
              <a:ea typeface="Calibri" panose="020F0502020204030204" pitchFamily="34" charset="0"/>
              <a:cs typeface="Calibri" panose="020F0502020204030204" pitchFamily="34" charset="0"/>
            </a:endParaRP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r>
              <a:rPr lang="en-US" altLang="en-US" sz="1400" dirty="0">
                <a:solidFill>
                  <a:srgbClr val="646464"/>
                </a:solidFill>
                <a:ea typeface="Calibri" panose="020F0502020204030204" pitchFamily="34" charset="0"/>
                <a:cs typeface="Calibri" panose="020F0502020204030204" pitchFamily="34" charset="0"/>
              </a:rPr>
              <a:t>@</a:t>
            </a:r>
            <a:r>
              <a:rPr lang="en-US" altLang="en-US" sz="1400" dirty="0" err="1">
                <a:solidFill>
                  <a:srgbClr val="646464"/>
                </a:solidFill>
                <a:ea typeface="Calibri" panose="020F0502020204030204" pitchFamily="34" charset="0"/>
                <a:cs typeface="Calibri" panose="020F0502020204030204" pitchFamily="34" charset="0"/>
              </a:rPr>
              <a:t>RequestMapping</a:t>
            </a:r>
            <a:r>
              <a:rPr lang="en-US" altLang="en-US" sz="1400" dirty="0">
                <a:solidFill>
                  <a:srgbClr val="000000"/>
                </a:solidFill>
                <a:ea typeface="Calibri" panose="020F0502020204030204" pitchFamily="34" charset="0"/>
                <a:cs typeface="Calibri" panose="020F0502020204030204" pitchFamily="34" charset="0"/>
              </a:rPr>
              <a:t>(value=</a:t>
            </a:r>
            <a:r>
              <a:rPr lang="en-US" altLang="en-US" sz="1400" dirty="0">
                <a:solidFill>
                  <a:srgbClr val="2A00FF"/>
                </a:solidFill>
                <a:ea typeface="Calibri" panose="020F0502020204030204" pitchFamily="34" charset="0"/>
                <a:cs typeface="Calibri" panose="020F0502020204030204" pitchFamily="34" charset="0"/>
              </a:rPr>
              <a:t>"/logout"</a:t>
            </a:r>
            <a:r>
              <a:rPr lang="en-US" altLang="en-US" sz="1400" dirty="0">
                <a:solidFill>
                  <a:srgbClr val="000000"/>
                </a:solidFill>
                <a:ea typeface="Calibri" panose="020F0502020204030204" pitchFamily="34" charset="0"/>
                <a:cs typeface="Calibri" panose="020F0502020204030204" pitchFamily="34" charset="0"/>
              </a:rPr>
              <a:t>, method = </a:t>
            </a:r>
            <a:r>
              <a:rPr lang="en-US" altLang="en-US" sz="1400" dirty="0" err="1">
                <a:solidFill>
                  <a:srgbClr val="000000"/>
                </a:solidFill>
                <a:ea typeface="Calibri" panose="020F0502020204030204" pitchFamily="34" charset="0"/>
                <a:cs typeface="Calibri" panose="020F0502020204030204" pitchFamily="34" charset="0"/>
              </a:rPr>
              <a:t>RequestMethod.</a:t>
            </a:r>
            <a:r>
              <a:rPr lang="en-US" altLang="en-US" sz="1400" b="1" i="1" dirty="0" err="1">
                <a:solidFill>
                  <a:srgbClr val="0000C0"/>
                </a:solidFill>
                <a:ea typeface="Calibri" panose="020F0502020204030204" pitchFamily="34" charset="0"/>
                <a:cs typeface="Calibri" panose="020F0502020204030204" pitchFamily="34" charset="0"/>
              </a:rPr>
              <a:t>GET</a:t>
            </a:r>
            <a:r>
              <a:rPr lang="en-US" altLang="en-US" sz="1400" b="1" i="1"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r>
              <a:rPr lang="en-US" altLang="en-US" sz="1400" b="1" dirty="0">
                <a:solidFill>
                  <a:srgbClr val="7F0055"/>
                </a:solidFill>
                <a:ea typeface="Calibri" panose="020F0502020204030204" pitchFamily="34" charset="0"/>
                <a:cs typeface="Calibri" panose="020F0502020204030204" pitchFamily="34" charset="0"/>
              </a:rPr>
              <a:t>public</a:t>
            </a:r>
            <a:r>
              <a:rPr lang="en-US" altLang="en-US" sz="1400" b="1" dirty="0">
                <a:solidFill>
                  <a:srgbClr val="000000"/>
                </a:solidFill>
                <a:ea typeface="Calibri" panose="020F0502020204030204" pitchFamily="34" charset="0"/>
                <a:cs typeface="Calibri" panose="020F0502020204030204" pitchFamily="34" charset="0"/>
              </a:rPr>
              <a:t> String </a:t>
            </a:r>
            <a:r>
              <a:rPr lang="en-US" altLang="en-US" sz="1400" b="1" dirty="0" err="1">
                <a:solidFill>
                  <a:srgbClr val="000000"/>
                </a:solidFill>
                <a:ea typeface="Calibri" panose="020F0502020204030204" pitchFamily="34" charset="0"/>
                <a:cs typeface="Calibri" panose="020F0502020204030204" pitchFamily="34" charset="0"/>
              </a:rPr>
              <a:t>logoutPage</a:t>
            </a:r>
            <a:r>
              <a:rPr lang="en-US" altLang="en-US" sz="1400" b="1" dirty="0">
                <a:solidFill>
                  <a:srgbClr val="000000"/>
                </a:solidFill>
                <a:ea typeface="Calibri" panose="020F0502020204030204" pitchFamily="34" charset="0"/>
                <a:cs typeface="Calibri" panose="020F0502020204030204" pitchFamily="34" charset="0"/>
              </a:rPr>
              <a:t> (</a:t>
            </a:r>
            <a:r>
              <a:rPr lang="en-US" altLang="en-US" sz="1400" b="1" dirty="0" err="1">
                <a:solidFill>
                  <a:srgbClr val="000000"/>
                </a:solidFill>
                <a:ea typeface="Calibri" panose="020F0502020204030204" pitchFamily="34" charset="0"/>
                <a:cs typeface="Calibri" panose="020F0502020204030204" pitchFamily="34" charset="0"/>
              </a:rPr>
              <a:t>HttpServletRequest</a:t>
            </a:r>
            <a:r>
              <a:rPr lang="en-US" altLang="en-US" sz="1400" b="1" dirty="0">
                <a:solidFill>
                  <a:srgbClr val="000000"/>
                </a:solidFill>
                <a:ea typeface="Calibri" panose="020F0502020204030204" pitchFamily="34" charset="0"/>
                <a:cs typeface="Calibri" panose="020F0502020204030204" pitchFamily="34" charset="0"/>
              </a:rPr>
              <a:t> </a:t>
            </a:r>
            <a:r>
              <a:rPr lang="en-US" altLang="en-US" sz="1400" b="1" dirty="0">
                <a:solidFill>
                  <a:srgbClr val="6A3E3E"/>
                </a:solidFill>
                <a:ea typeface="Calibri" panose="020F0502020204030204" pitchFamily="34" charset="0"/>
                <a:cs typeface="Calibri" panose="020F0502020204030204" pitchFamily="34" charset="0"/>
              </a:rPr>
              <a:t>request</a:t>
            </a:r>
            <a:r>
              <a:rPr lang="en-US" altLang="en-US" sz="1400" b="1" dirty="0">
                <a:solidFill>
                  <a:srgbClr val="000000"/>
                </a:solidFill>
                <a:ea typeface="Calibri" panose="020F0502020204030204" pitchFamily="34" charset="0"/>
                <a:cs typeface="Calibri" panose="020F0502020204030204" pitchFamily="34" charset="0"/>
              </a:rPr>
              <a:t>, </a:t>
            </a:r>
            <a:r>
              <a:rPr lang="en-US" altLang="en-US" sz="1400" b="1" dirty="0" err="1">
                <a:solidFill>
                  <a:srgbClr val="000000"/>
                </a:solidFill>
                <a:ea typeface="Calibri" panose="020F0502020204030204" pitchFamily="34" charset="0"/>
                <a:cs typeface="Calibri" panose="020F0502020204030204" pitchFamily="34" charset="0"/>
              </a:rPr>
              <a:t>HttpServletResponse</a:t>
            </a:r>
            <a:r>
              <a:rPr lang="en-US" altLang="en-US" sz="1400" b="1" dirty="0">
                <a:solidFill>
                  <a:srgbClr val="000000"/>
                </a:solidFill>
                <a:ea typeface="Calibri" panose="020F0502020204030204" pitchFamily="34" charset="0"/>
                <a:cs typeface="Calibri" panose="020F0502020204030204" pitchFamily="34" charset="0"/>
              </a:rPr>
              <a:t> </a:t>
            </a:r>
            <a:r>
              <a:rPr lang="en-US" altLang="en-US" sz="1400" b="1" dirty="0">
                <a:solidFill>
                  <a:srgbClr val="6A3E3E"/>
                </a:solidFill>
                <a:ea typeface="Calibri" panose="020F0502020204030204" pitchFamily="34" charset="0"/>
                <a:cs typeface="Calibri" panose="020F0502020204030204" pitchFamily="34" charset="0"/>
              </a:rPr>
              <a:t>response</a:t>
            </a:r>
            <a:r>
              <a:rPr lang="en-US" altLang="en-US" sz="1400" b="1"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Authentication </a:t>
            </a:r>
            <a:r>
              <a:rPr lang="en-US" altLang="en-US" sz="1400" dirty="0" err="1">
                <a:solidFill>
                  <a:srgbClr val="6A3E3E"/>
                </a:solidFill>
                <a:ea typeface="Calibri" panose="020F0502020204030204" pitchFamily="34" charset="0"/>
                <a:cs typeface="Calibri" panose="020F0502020204030204" pitchFamily="34" charset="0"/>
              </a:rPr>
              <a:t>auth</a:t>
            </a:r>
            <a:r>
              <a:rPr lang="en-US" altLang="en-US" sz="1400" dirty="0">
                <a:solidFill>
                  <a:srgbClr val="000000"/>
                </a:solidFill>
                <a:ea typeface="Calibri" panose="020F0502020204030204" pitchFamily="34" charset="0"/>
                <a:cs typeface="Calibri" panose="020F0502020204030204" pitchFamily="34" charset="0"/>
              </a:rPr>
              <a:t> = </a:t>
            </a:r>
            <a:r>
              <a:rPr lang="en-US" altLang="en-US" sz="1400" dirty="0" err="1">
                <a:solidFill>
                  <a:srgbClr val="000000"/>
                </a:solidFill>
                <a:ea typeface="Calibri" panose="020F0502020204030204" pitchFamily="34" charset="0"/>
                <a:cs typeface="Calibri" panose="020F0502020204030204" pitchFamily="34" charset="0"/>
              </a:rPr>
              <a:t>SecurityContextHolder.</a:t>
            </a:r>
            <a:r>
              <a:rPr lang="en-US" altLang="en-US" sz="1400" i="1" dirty="0" err="1">
                <a:solidFill>
                  <a:srgbClr val="000000"/>
                </a:solidFill>
                <a:ea typeface="Calibri" panose="020F0502020204030204" pitchFamily="34" charset="0"/>
                <a:cs typeface="Calibri" panose="020F0502020204030204" pitchFamily="34" charset="0"/>
              </a:rPr>
              <a:t>getContext</a:t>
            </a:r>
            <a:r>
              <a:rPr lang="en-US" altLang="en-US" sz="1400" i="1" dirty="0">
                <a:solidFill>
                  <a:srgbClr val="000000"/>
                </a:solidFill>
                <a:ea typeface="Calibri" panose="020F0502020204030204" pitchFamily="34" charset="0"/>
                <a:cs typeface="Calibri" panose="020F0502020204030204" pitchFamily="34" charset="0"/>
              </a:rPr>
              <a:t>().</a:t>
            </a:r>
            <a:r>
              <a:rPr lang="en-US" altLang="en-US" sz="1400" i="1" dirty="0" err="1">
                <a:solidFill>
                  <a:srgbClr val="000000"/>
                </a:solidFill>
                <a:ea typeface="Calibri" panose="020F0502020204030204" pitchFamily="34" charset="0"/>
                <a:cs typeface="Calibri" panose="020F0502020204030204" pitchFamily="34" charset="0"/>
              </a:rPr>
              <a:t>getAuthentication</a:t>
            </a:r>
            <a:r>
              <a:rPr lang="en-US" altLang="en-US" sz="1400" i="1" dirty="0">
                <a:solidFill>
                  <a:srgbClr val="000000"/>
                </a:solidFill>
                <a:ea typeface="Calibri" panose="020F0502020204030204" pitchFamily="34" charset="0"/>
                <a:cs typeface="Calibri" panose="020F0502020204030204" pitchFamily="34" charset="0"/>
              </a:rPr>
              <a:t>();</a:t>
            </a:r>
          </a:p>
          <a:p>
            <a:pPr>
              <a:spcBef>
                <a:spcPct val="0"/>
              </a:spcBef>
              <a:buFontTx/>
              <a:buNone/>
            </a:pPr>
            <a:r>
              <a:rPr lang="mr-IN" altLang="en-US" sz="1400" dirty="0">
                <a:solidFill>
                  <a:srgbClr val="000000"/>
                </a:solidFill>
                <a:ea typeface="Calibri" panose="020F0502020204030204" pitchFamily="34" charset="0"/>
                <a:cs typeface="Calibri" panose="020F0502020204030204" pitchFamily="34" charset="0"/>
              </a:rPr>
              <a:t>		</a:t>
            </a:r>
            <a:r>
              <a:rPr lang="mr-IN" altLang="en-US" sz="1400" b="1" dirty="0">
                <a:solidFill>
                  <a:srgbClr val="7F0055"/>
                </a:solidFill>
                <a:ea typeface="Calibri" panose="020F0502020204030204" pitchFamily="34" charset="0"/>
                <a:cs typeface="Calibri" panose="020F0502020204030204" pitchFamily="34" charset="0"/>
              </a:rPr>
              <a:t>if</a:t>
            </a:r>
            <a:r>
              <a:rPr lang="mr-IN" altLang="en-US" sz="1400" b="1" dirty="0">
                <a:solidFill>
                  <a:srgbClr val="000000"/>
                </a:solidFill>
                <a:ea typeface="Calibri" panose="020F0502020204030204" pitchFamily="34" charset="0"/>
                <a:cs typeface="Calibri" panose="020F0502020204030204" pitchFamily="34" charset="0"/>
              </a:rPr>
              <a:t> (</a:t>
            </a:r>
            <a:r>
              <a:rPr lang="mr-IN" altLang="en-US" sz="1400" b="1" dirty="0">
                <a:solidFill>
                  <a:srgbClr val="6A3E3E"/>
                </a:solidFill>
                <a:ea typeface="Calibri" panose="020F0502020204030204" pitchFamily="34" charset="0"/>
                <a:cs typeface="Calibri" panose="020F0502020204030204" pitchFamily="34" charset="0"/>
              </a:rPr>
              <a:t>auth</a:t>
            </a:r>
            <a:r>
              <a:rPr lang="mr-IN" altLang="en-US" sz="1400" b="1" dirty="0">
                <a:solidFill>
                  <a:srgbClr val="000000"/>
                </a:solidFill>
                <a:ea typeface="Calibri" panose="020F0502020204030204" pitchFamily="34" charset="0"/>
                <a:cs typeface="Calibri" panose="020F0502020204030204" pitchFamily="34" charset="0"/>
              </a:rPr>
              <a:t> != </a:t>
            </a:r>
            <a:r>
              <a:rPr lang="mr-IN" altLang="en-US" sz="1400" b="1" dirty="0">
                <a:solidFill>
                  <a:srgbClr val="7F0055"/>
                </a:solidFill>
                <a:ea typeface="Calibri" panose="020F0502020204030204" pitchFamily="34" charset="0"/>
                <a:cs typeface="Calibri" panose="020F0502020204030204" pitchFamily="34" charset="0"/>
              </a:rPr>
              <a:t>null</a:t>
            </a:r>
            <a:r>
              <a:rPr lang="mr-IN" altLang="en-US" sz="1400" b="1"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r>
              <a:rPr lang="en-US" altLang="en-US" sz="1400" b="1" dirty="0">
                <a:solidFill>
                  <a:srgbClr val="7F0055"/>
                </a:solidFill>
                <a:ea typeface="Calibri" panose="020F0502020204030204" pitchFamily="34" charset="0"/>
                <a:cs typeface="Calibri" panose="020F0502020204030204" pitchFamily="34" charset="0"/>
              </a:rPr>
              <a:t>new</a:t>
            </a:r>
            <a:r>
              <a:rPr lang="en-US" altLang="en-US" sz="1400" b="1" dirty="0">
                <a:solidFill>
                  <a:srgbClr val="000000"/>
                </a:solidFill>
                <a:ea typeface="Calibri" panose="020F0502020204030204" pitchFamily="34" charset="0"/>
                <a:cs typeface="Calibri" panose="020F0502020204030204" pitchFamily="34" charset="0"/>
              </a:rPr>
              <a:t> </a:t>
            </a:r>
            <a:r>
              <a:rPr lang="en-US" altLang="en-US" sz="1400" b="1" dirty="0" err="1">
                <a:solidFill>
                  <a:srgbClr val="000000"/>
                </a:solidFill>
                <a:ea typeface="Calibri" panose="020F0502020204030204" pitchFamily="34" charset="0"/>
                <a:cs typeface="Calibri" panose="020F0502020204030204" pitchFamily="34" charset="0"/>
              </a:rPr>
              <a:t>SecurityContextLogoutHandler</a:t>
            </a:r>
            <a:r>
              <a:rPr lang="en-US" altLang="en-US" sz="1400" b="1" dirty="0">
                <a:solidFill>
                  <a:srgbClr val="000000"/>
                </a:solidFill>
                <a:ea typeface="Calibri" panose="020F0502020204030204" pitchFamily="34" charset="0"/>
                <a:cs typeface="Calibri" panose="020F0502020204030204" pitchFamily="34" charset="0"/>
              </a:rPr>
              <a:t>().logout(</a:t>
            </a:r>
            <a:r>
              <a:rPr lang="en-US" altLang="en-US" sz="1400" b="1" dirty="0">
                <a:solidFill>
                  <a:srgbClr val="6A3E3E"/>
                </a:solidFill>
                <a:ea typeface="Calibri" panose="020F0502020204030204" pitchFamily="34" charset="0"/>
                <a:cs typeface="Calibri" panose="020F0502020204030204" pitchFamily="34" charset="0"/>
              </a:rPr>
              <a:t>request</a:t>
            </a:r>
            <a:r>
              <a:rPr lang="en-US" altLang="en-US" sz="1400" b="1" dirty="0">
                <a:solidFill>
                  <a:srgbClr val="000000"/>
                </a:solidFill>
                <a:ea typeface="Calibri" panose="020F0502020204030204" pitchFamily="34" charset="0"/>
                <a:cs typeface="Calibri" panose="020F0502020204030204" pitchFamily="34" charset="0"/>
              </a:rPr>
              <a:t>, </a:t>
            </a:r>
            <a:r>
              <a:rPr lang="en-US" altLang="en-US" sz="1400" b="1" dirty="0">
                <a:solidFill>
                  <a:srgbClr val="6A3E3E"/>
                </a:solidFill>
                <a:ea typeface="Calibri" panose="020F0502020204030204" pitchFamily="34" charset="0"/>
                <a:cs typeface="Calibri" panose="020F0502020204030204" pitchFamily="34" charset="0"/>
              </a:rPr>
              <a:t>response</a:t>
            </a:r>
            <a:r>
              <a:rPr lang="en-US" altLang="en-US" sz="1400" b="1" dirty="0">
                <a:solidFill>
                  <a:srgbClr val="000000"/>
                </a:solidFill>
                <a:ea typeface="Calibri" panose="020F0502020204030204" pitchFamily="34" charset="0"/>
                <a:cs typeface="Calibri" panose="020F0502020204030204" pitchFamily="34" charset="0"/>
              </a:rPr>
              <a:t>, </a:t>
            </a:r>
            <a:r>
              <a:rPr lang="en-US" altLang="en-US" sz="1400" b="1" dirty="0" err="1">
                <a:solidFill>
                  <a:srgbClr val="6A3E3E"/>
                </a:solidFill>
                <a:ea typeface="Calibri" panose="020F0502020204030204" pitchFamily="34" charset="0"/>
                <a:cs typeface="Calibri" panose="020F0502020204030204" pitchFamily="34" charset="0"/>
              </a:rPr>
              <a:t>auth</a:t>
            </a:r>
            <a:r>
              <a:rPr lang="en-US" altLang="en-US" sz="1400" b="1"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r>
              <a:rPr lang="en-US" altLang="en-US" sz="1400" b="1" dirty="0">
                <a:solidFill>
                  <a:srgbClr val="7F0055"/>
                </a:solidFill>
                <a:ea typeface="Calibri" panose="020F0502020204030204" pitchFamily="34" charset="0"/>
                <a:cs typeface="Calibri" panose="020F0502020204030204" pitchFamily="34" charset="0"/>
              </a:rPr>
              <a:t>return</a:t>
            </a:r>
            <a:r>
              <a:rPr lang="en-US" altLang="en-US" sz="1400" b="1" dirty="0">
                <a:solidFill>
                  <a:srgbClr val="000000"/>
                </a:solidFill>
                <a:ea typeface="Calibri" panose="020F0502020204030204" pitchFamily="34" charset="0"/>
                <a:cs typeface="Calibri" panose="020F0502020204030204" pitchFamily="34" charset="0"/>
              </a:rPr>
              <a:t> </a:t>
            </a:r>
            <a:r>
              <a:rPr lang="en-US" altLang="en-US" sz="1400" b="1" dirty="0">
                <a:solidFill>
                  <a:srgbClr val="2A00FF"/>
                </a:solidFill>
                <a:ea typeface="Calibri" panose="020F0502020204030204" pitchFamily="34" charset="0"/>
                <a:cs typeface="Calibri" panose="020F0502020204030204" pitchFamily="34" charset="0"/>
              </a:rPr>
              <a:t>"redirect:/</a:t>
            </a:r>
            <a:r>
              <a:rPr lang="en-US" altLang="en-US" sz="1400" b="1" dirty="0" err="1">
                <a:solidFill>
                  <a:srgbClr val="2A00FF"/>
                </a:solidFill>
                <a:ea typeface="Calibri" panose="020F0502020204030204" pitchFamily="34" charset="0"/>
                <a:cs typeface="Calibri" panose="020F0502020204030204" pitchFamily="34" charset="0"/>
              </a:rPr>
              <a:t>login?logout</a:t>
            </a:r>
            <a:r>
              <a:rPr lang="en-US" altLang="en-US" sz="1400" b="1" dirty="0">
                <a:solidFill>
                  <a:srgbClr val="2A00FF"/>
                </a:solidFill>
                <a:ea typeface="Calibri" panose="020F0502020204030204" pitchFamily="34" charset="0"/>
                <a:cs typeface="Calibri" panose="020F0502020204030204" pitchFamily="34" charset="0"/>
              </a:rPr>
              <a:t>=true"</a:t>
            </a:r>
            <a:r>
              <a:rPr lang="en-US" altLang="en-US" sz="1400" b="1"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400" dirty="0">
                <a:solidFill>
                  <a:srgbClr val="000000"/>
                </a:solidFill>
                <a:ea typeface="Calibri" panose="020F0502020204030204" pitchFamily="34" charset="0"/>
                <a:cs typeface="Calibri" panose="020F0502020204030204" pitchFamily="34" charset="0"/>
              </a:rPr>
              <a:t>	}</a:t>
            </a:r>
            <a:endParaRPr lang="en-US" altLang="en-US" sz="1400" dirty="0">
              <a:ea typeface="Calibri" panose="020F0502020204030204" pitchFamily="34" charset="0"/>
              <a:cs typeface="Calibri" panose="020F0502020204030204" pitchFamily="34" charset="0"/>
            </a:endParaRPr>
          </a:p>
        </p:txBody>
      </p:sp>
      <p:sp>
        <p:nvSpPr>
          <p:cNvPr id="5" name="Rectangle 2"/>
          <p:cNvSpPr>
            <a:spLocks noChangeArrowheads="1"/>
          </p:cNvSpPr>
          <p:nvPr/>
        </p:nvSpPr>
        <p:spPr bwMode="auto">
          <a:xfrm>
            <a:off x="2217738" y="6038549"/>
            <a:ext cx="7756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ea typeface="Calibri" panose="020F0502020204030204" pitchFamily="34" charset="0"/>
                <a:cs typeface="Calibri" panose="020F0502020204030204" pitchFamily="34" charset="0"/>
                <a:hlinkClick r:id="rId3"/>
              </a:rPr>
              <a:t>https://dzone.com/articles/spring-boot-security-json-web-tokenjwt-hello-world</a:t>
            </a:r>
            <a:endParaRPr lang="en-US" altLang="en-US" sz="18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487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AUTHENTICATION USING H2</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655321" y="1199436"/>
            <a:ext cx="10548268" cy="2040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r>
              <a:rPr lang="en-US" altLang="en-US" sz="1800" dirty="0"/>
              <a:t>Add h2 database and spring-</a:t>
            </a:r>
            <a:r>
              <a:rPr lang="en-US" altLang="en-US" sz="1800" dirty="0" err="1"/>
              <a:t>jdbc</a:t>
            </a:r>
            <a:r>
              <a:rPr lang="en-US" altLang="en-US" sz="1800" dirty="0"/>
              <a:t> as dependency</a:t>
            </a:r>
          </a:p>
          <a:p>
            <a:pPr marL="352425" indent="-352425"/>
            <a:r>
              <a:rPr lang="en-US" altLang="en-US" sz="1800" dirty="0"/>
              <a:t>Using default schema is though not ideal</a:t>
            </a:r>
          </a:p>
          <a:p>
            <a:pPr marL="352425" indent="-352425"/>
            <a:r>
              <a:rPr lang="en-US" altLang="en-US" sz="1800" dirty="0" err="1"/>
              <a:t>http.headers</a:t>
            </a:r>
            <a:r>
              <a:rPr lang="en-US" altLang="en-US" sz="1800" dirty="0"/>
              <a:t>().</a:t>
            </a:r>
            <a:r>
              <a:rPr lang="en-US" altLang="en-US" sz="1800" dirty="0" err="1"/>
              <a:t>frameOptions</a:t>
            </a:r>
            <a:r>
              <a:rPr lang="en-US" altLang="en-US" sz="1800" dirty="0"/>
              <a:t>().disable(); add this in configure to view h2-console on the browser</a:t>
            </a:r>
            <a:br>
              <a:rPr lang="en-US" altLang="en-US" sz="1800" dirty="0"/>
            </a:br>
            <a:endParaRPr lang="en-US" altLang="en-US" sz="1800" dirty="0"/>
          </a:p>
          <a:p>
            <a:pPr marL="571500" indent="-571500"/>
            <a:endParaRPr lang="en-US" altLang="en-US" sz="1800" dirty="0"/>
          </a:p>
        </p:txBody>
      </p:sp>
      <p:sp>
        <p:nvSpPr>
          <p:cNvPr id="5" name="Rectangle 3"/>
          <p:cNvSpPr>
            <a:spLocks noChangeArrowheads="1"/>
          </p:cNvSpPr>
          <p:nvPr/>
        </p:nvSpPr>
        <p:spPr bwMode="auto">
          <a:xfrm>
            <a:off x="2275682" y="2503680"/>
            <a:ext cx="7640637" cy="304641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dirty="0">
                <a:solidFill>
                  <a:srgbClr val="646464"/>
                </a:solidFill>
                <a:ea typeface="Calibri" panose="020F0502020204030204" pitchFamily="34" charset="0"/>
                <a:cs typeface="Calibri" panose="020F0502020204030204" pitchFamily="34" charset="0"/>
              </a:rPr>
              <a:t>@</a:t>
            </a:r>
            <a:r>
              <a:rPr lang="en-US" altLang="en-US" sz="1600" dirty="0" err="1">
                <a:solidFill>
                  <a:srgbClr val="646464"/>
                </a:solidFill>
                <a:ea typeface="Calibri" panose="020F0502020204030204" pitchFamily="34" charset="0"/>
                <a:cs typeface="Calibri" panose="020F0502020204030204" pitchFamily="34" charset="0"/>
              </a:rPr>
              <a:t>Autowired</a:t>
            </a:r>
            <a:endParaRPr lang="en-US" altLang="en-US" sz="1600" dirty="0">
              <a:solidFill>
                <a:srgbClr val="646464"/>
              </a:solidFill>
              <a:ea typeface="Calibri" panose="020F0502020204030204" pitchFamily="34" charset="0"/>
              <a:cs typeface="Calibri" panose="020F0502020204030204" pitchFamily="34" charset="0"/>
            </a:endParaRPr>
          </a:p>
          <a:p>
            <a:pPr>
              <a:spcBef>
                <a:spcPct val="0"/>
              </a:spcBef>
              <a:buFontTx/>
              <a:buNone/>
            </a:pPr>
            <a:r>
              <a:rPr lang="en-US" altLang="en-US" sz="1600" dirty="0" err="1">
                <a:solidFill>
                  <a:srgbClr val="000000"/>
                </a:solidFill>
                <a:ea typeface="Calibri" panose="020F0502020204030204" pitchFamily="34" charset="0"/>
                <a:cs typeface="Calibri" panose="020F0502020204030204" pitchFamily="34" charset="0"/>
              </a:rPr>
              <a:t>DataSource</a:t>
            </a: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err="1">
                <a:solidFill>
                  <a:srgbClr val="0000C0"/>
                </a:solidFill>
                <a:ea typeface="Calibri" panose="020F0502020204030204" pitchFamily="34" charset="0"/>
                <a:cs typeface="Calibri" panose="020F0502020204030204" pitchFamily="34" charset="0"/>
              </a:rPr>
              <a:t>dataSource</a:t>
            </a:r>
            <a:r>
              <a:rPr lang="en-US" altLang="en-US" sz="1600"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p>
          <a:p>
            <a:pPr>
              <a:spcBef>
                <a:spcPct val="0"/>
              </a:spcBef>
              <a:buFontTx/>
              <a:buNone/>
            </a:pPr>
            <a:r>
              <a:rPr lang="en-US" altLang="en-US" sz="1600" dirty="0">
                <a:solidFill>
                  <a:srgbClr val="646464"/>
                </a:solidFill>
                <a:ea typeface="Calibri" panose="020F0502020204030204" pitchFamily="34" charset="0"/>
                <a:cs typeface="Calibri" panose="020F0502020204030204" pitchFamily="34" charset="0"/>
              </a:rPr>
              <a:t>@Override</a:t>
            </a:r>
          </a:p>
          <a:p>
            <a:pPr>
              <a:spcBef>
                <a:spcPct val="0"/>
              </a:spcBef>
              <a:buFontTx/>
              <a:buNone/>
            </a:pPr>
            <a:r>
              <a:rPr lang="en-US" altLang="en-US" sz="1600" b="1" dirty="0">
                <a:solidFill>
                  <a:srgbClr val="7F0055"/>
                </a:solidFill>
                <a:ea typeface="Calibri" panose="020F0502020204030204" pitchFamily="34" charset="0"/>
                <a:cs typeface="Calibri" panose="020F0502020204030204" pitchFamily="34" charset="0"/>
              </a:rPr>
              <a:t>protected</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void</a:t>
            </a:r>
            <a:r>
              <a:rPr lang="en-US" altLang="en-US" sz="1600" b="1" dirty="0">
                <a:solidFill>
                  <a:srgbClr val="000000"/>
                </a:solidFill>
                <a:ea typeface="Calibri" panose="020F0502020204030204" pitchFamily="34" charset="0"/>
                <a:cs typeface="Calibri" panose="020F0502020204030204" pitchFamily="34" charset="0"/>
              </a:rPr>
              <a:t> configure(</a:t>
            </a:r>
            <a:r>
              <a:rPr lang="en-US" altLang="en-US" sz="1600" b="1" dirty="0" err="1">
                <a:solidFill>
                  <a:srgbClr val="000000"/>
                </a:solidFill>
                <a:ea typeface="Calibri" panose="020F0502020204030204" pitchFamily="34" charset="0"/>
                <a:cs typeface="Calibri" panose="020F0502020204030204" pitchFamily="34" charset="0"/>
              </a:rPr>
              <a:t>AuthenticationManagerBuilder</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err="1">
                <a:solidFill>
                  <a:srgbClr val="6A3E3E"/>
                </a:solidFill>
                <a:ea typeface="Calibri" panose="020F0502020204030204" pitchFamily="34" charset="0"/>
                <a:cs typeface="Calibri" panose="020F0502020204030204" pitchFamily="34" charset="0"/>
              </a:rPr>
              <a:t>auth</a:t>
            </a:r>
            <a:r>
              <a:rPr lang="en-US" altLang="en-US" sz="1600" b="1" dirty="0">
                <a:solidFill>
                  <a:srgbClr val="000000"/>
                </a:solidFill>
                <a:ea typeface="Calibri" panose="020F0502020204030204" pitchFamily="34" charset="0"/>
                <a:cs typeface="Calibri" panose="020F0502020204030204" pitchFamily="34" charset="0"/>
              </a:rPr>
              <a:t>) </a:t>
            </a:r>
            <a:r>
              <a:rPr lang="en-US" altLang="en-US" sz="1600" b="1" dirty="0">
                <a:solidFill>
                  <a:srgbClr val="7F0055"/>
                </a:solidFill>
                <a:ea typeface="Calibri" panose="020F0502020204030204" pitchFamily="34" charset="0"/>
                <a:cs typeface="Calibri" panose="020F0502020204030204" pitchFamily="34" charset="0"/>
              </a:rPr>
              <a:t>throws</a:t>
            </a:r>
            <a:r>
              <a:rPr lang="en-US" altLang="en-US" sz="1600" b="1" dirty="0">
                <a:solidFill>
                  <a:srgbClr val="000000"/>
                </a:solidFill>
                <a:ea typeface="Calibri" panose="020F0502020204030204" pitchFamily="34" charset="0"/>
                <a:cs typeface="Calibri" panose="020F0502020204030204" pitchFamily="34" charset="0"/>
              </a:rPr>
              <a:t> Exception {</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err="1">
                <a:solidFill>
                  <a:srgbClr val="6A3E3E"/>
                </a:solidFill>
                <a:ea typeface="Calibri" panose="020F0502020204030204" pitchFamily="34" charset="0"/>
                <a:cs typeface="Calibri" panose="020F0502020204030204" pitchFamily="34" charset="0"/>
              </a:rPr>
              <a:t>auth</a:t>
            </a:r>
            <a:r>
              <a:rPr lang="en-US" altLang="en-US" sz="1600" dirty="0" err="1">
                <a:solidFill>
                  <a:srgbClr val="000000"/>
                </a:solidFill>
                <a:ea typeface="Calibri" panose="020F0502020204030204" pitchFamily="34" charset="0"/>
                <a:cs typeface="Calibri" panose="020F0502020204030204" pitchFamily="34" charset="0"/>
              </a:rPr>
              <a:t>.jdbcAuthentication</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00"/>
                </a:solidFill>
                <a:ea typeface="Calibri" panose="020F0502020204030204" pitchFamily="34" charset="0"/>
                <a:cs typeface="Calibri" panose="020F0502020204030204" pitchFamily="34" charset="0"/>
              </a:rPr>
              <a:t>dataSource</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C0"/>
                </a:solidFill>
                <a:ea typeface="Calibri" panose="020F0502020204030204" pitchFamily="34" charset="0"/>
                <a:cs typeface="Calibri" panose="020F0502020204030204" pitchFamily="34" charset="0"/>
              </a:rPr>
              <a:t>dataSource</a:t>
            </a:r>
            <a:r>
              <a:rPr lang="en-US" altLang="en-US" sz="1600"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err="1">
                <a:solidFill>
                  <a:srgbClr val="000000"/>
                </a:solidFill>
                <a:ea typeface="Calibri" panose="020F0502020204030204" pitchFamily="34" charset="0"/>
                <a:cs typeface="Calibri" panose="020F0502020204030204" pitchFamily="34" charset="0"/>
              </a:rPr>
              <a:t>withDefaultSchema</a:t>
            </a:r>
            <a:r>
              <a:rPr lang="en-US" altLang="en-US" sz="1600" dirty="0">
                <a:solidFill>
                  <a:srgbClr val="000000"/>
                </a:solidFill>
                <a:ea typeface="Calibri" panose="020F0502020204030204" pitchFamily="34" charset="0"/>
                <a:cs typeface="Calibri" panose="020F0502020204030204" pitchFamily="34" charset="0"/>
              </a:rPr>
              <a:t>().</a:t>
            </a:r>
            <a:r>
              <a:rPr lang="en-US" altLang="en-US" sz="1600" dirty="0" err="1">
                <a:solidFill>
                  <a:srgbClr val="000000"/>
                </a:solidFill>
                <a:ea typeface="Calibri" panose="020F0502020204030204" pitchFamily="34" charset="0"/>
                <a:cs typeface="Calibri" panose="020F0502020204030204" pitchFamily="34" charset="0"/>
              </a:rPr>
              <a:t>withUser</a:t>
            </a:r>
            <a:r>
              <a:rPr lang="en-US" altLang="en-US" sz="1600" dirty="0">
                <a:solidFill>
                  <a:srgbClr val="000000"/>
                </a:solidFill>
                <a:ea typeface="Calibri" panose="020F0502020204030204" pitchFamily="34" charset="0"/>
                <a:cs typeface="Calibri" panose="020F0502020204030204" pitchFamily="34" charset="0"/>
              </a:rPr>
              <a:t>(</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err="1">
                <a:solidFill>
                  <a:srgbClr val="000000"/>
                </a:solidFill>
                <a:ea typeface="Calibri" panose="020F0502020204030204" pitchFamily="34" charset="0"/>
                <a:cs typeface="Calibri" panose="020F0502020204030204" pitchFamily="34" charset="0"/>
              </a:rPr>
              <a:t>User.</a:t>
            </a:r>
            <a:r>
              <a:rPr lang="en-US" altLang="en-US" sz="1600" i="1" dirty="0" err="1">
                <a:solidFill>
                  <a:srgbClr val="000000"/>
                </a:solidFill>
                <a:ea typeface="Calibri" panose="020F0502020204030204" pitchFamily="34" charset="0"/>
                <a:cs typeface="Calibri" panose="020F0502020204030204" pitchFamily="34" charset="0"/>
              </a:rPr>
              <a:t>withUsername</a:t>
            </a:r>
            <a:r>
              <a:rPr lang="en-US" altLang="en-US" sz="1600" i="1" dirty="0">
                <a:solidFill>
                  <a:srgbClr val="000000"/>
                </a:solidFill>
                <a:ea typeface="Calibri" panose="020F0502020204030204" pitchFamily="34" charset="0"/>
                <a:cs typeface="Calibri" panose="020F0502020204030204" pitchFamily="34" charset="0"/>
              </a:rPr>
              <a:t>(</a:t>
            </a:r>
            <a:r>
              <a:rPr lang="en-US" altLang="en-US" sz="1600" i="1" dirty="0">
                <a:solidFill>
                  <a:srgbClr val="2A00FF"/>
                </a:solidFill>
                <a:ea typeface="Calibri" panose="020F0502020204030204" pitchFamily="34" charset="0"/>
                <a:cs typeface="Calibri" panose="020F0502020204030204" pitchFamily="34" charset="0"/>
              </a:rPr>
              <a:t>"user"</a:t>
            </a:r>
            <a:r>
              <a:rPr lang="en-US" altLang="en-US" sz="1600" i="1" dirty="0">
                <a:solidFill>
                  <a:srgbClr val="000000"/>
                </a:solidFill>
                <a:ea typeface="Calibri" panose="020F0502020204030204" pitchFamily="34" charset="0"/>
                <a:cs typeface="Calibri" panose="020F0502020204030204" pitchFamily="34" charset="0"/>
              </a:rPr>
              <a:t>).password(</a:t>
            </a:r>
            <a:r>
              <a:rPr lang="en-US" altLang="en-US" sz="1600" i="1" dirty="0">
                <a:solidFill>
                  <a:srgbClr val="2A00FF"/>
                </a:solidFill>
                <a:ea typeface="Calibri" panose="020F0502020204030204" pitchFamily="34" charset="0"/>
                <a:cs typeface="Calibri" panose="020F0502020204030204" pitchFamily="34" charset="0"/>
              </a:rPr>
              <a:t>"user"</a:t>
            </a:r>
            <a:r>
              <a:rPr lang="en-US" altLang="en-US" sz="1600" i="1" dirty="0">
                <a:solidFill>
                  <a:srgbClr val="000000"/>
                </a:solidFill>
                <a:ea typeface="Calibri" panose="020F0502020204030204" pitchFamily="34" charset="0"/>
                <a:cs typeface="Calibri" panose="020F0502020204030204" pitchFamily="34" charset="0"/>
              </a:rPr>
              <a:t>).roles(</a:t>
            </a:r>
            <a:r>
              <a:rPr lang="en-US" altLang="en-US" sz="1600" i="1" dirty="0">
                <a:solidFill>
                  <a:srgbClr val="2A00FF"/>
                </a:solidFill>
                <a:ea typeface="Calibri" panose="020F0502020204030204" pitchFamily="34" charset="0"/>
                <a:cs typeface="Calibri" panose="020F0502020204030204" pitchFamily="34" charset="0"/>
              </a:rPr>
              <a:t>"USER"</a:t>
            </a:r>
            <a:r>
              <a:rPr lang="en-US" altLang="en-US" sz="1600" i="1" dirty="0">
                <a:solidFill>
                  <a:srgbClr val="000000"/>
                </a:solidFill>
                <a:ea typeface="Calibri" panose="020F0502020204030204" pitchFamily="34" charset="0"/>
                <a:cs typeface="Calibri" panose="020F0502020204030204" pitchFamily="34" charset="0"/>
              </a:rPr>
              <a:t>)</a:t>
            </a: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        		).withUser(</a:t>
            </a:r>
          </a:p>
          <a:p>
            <a:pPr>
              <a:spcBef>
                <a:spcPct val="0"/>
              </a:spcBef>
              <a:buFontTx/>
              <a:buNone/>
            </a:pPr>
            <a:r>
              <a:rPr lang="en-US" altLang="en-US" sz="1600" dirty="0">
                <a:solidFill>
                  <a:srgbClr val="000000"/>
                </a:solidFill>
                <a:ea typeface="Calibri" panose="020F0502020204030204" pitchFamily="34" charset="0"/>
                <a:cs typeface="Calibri" panose="020F0502020204030204" pitchFamily="34" charset="0"/>
              </a:rPr>
              <a:t>                		</a:t>
            </a:r>
            <a:r>
              <a:rPr lang="en-US" altLang="en-US" sz="1600" dirty="0" err="1">
                <a:solidFill>
                  <a:srgbClr val="000000"/>
                </a:solidFill>
                <a:ea typeface="Calibri" panose="020F0502020204030204" pitchFamily="34" charset="0"/>
                <a:cs typeface="Calibri" panose="020F0502020204030204" pitchFamily="34" charset="0"/>
              </a:rPr>
              <a:t>User.</a:t>
            </a:r>
            <a:r>
              <a:rPr lang="en-US" altLang="en-US" sz="1600" i="1" dirty="0" err="1">
                <a:solidFill>
                  <a:srgbClr val="000000"/>
                </a:solidFill>
                <a:ea typeface="Calibri" panose="020F0502020204030204" pitchFamily="34" charset="0"/>
                <a:cs typeface="Calibri" panose="020F0502020204030204" pitchFamily="34" charset="0"/>
              </a:rPr>
              <a:t>withUsername</a:t>
            </a:r>
            <a:r>
              <a:rPr lang="en-US" altLang="en-US" sz="1600" i="1" dirty="0">
                <a:solidFill>
                  <a:srgbClr val="000000"/>
                </a:solidFill>
                <a:ea typeface="Calibri" panose="020F0502020204030204" pitchFamily="34" charset="0"/>
                <a:cs typeface="Calibri" panose="020F0502020204030204" pitchFamily="34" charset="0"/>
              </a:rPr>
              <a:t>(</a:t>
            </a:r>
            <a:r>
              <a:rPr lang="en-US" altLang="en-US" sz="1600" i="1" dirty="0">
                <a:solidFill>
                  <a:srgbClr val="2A00FF"/>
                </a:solidFill>
                <a:ea typeface="Calibri" panose="020F0502020204030204" pitchFamily="34" charset="0"/>
                <a:cs typeface="Calibri" panose="020F0502020204030204" pitchFamily="34" charset="0"/>
              </a:rPr>
              <a:t>"admin"</a:t>
            </a:r>
            <a:r>
              <a:rPr lang="en-US" altLang="en-US" sz="1600" i="1" dirty="0">
                <a:solidFill>
                  <a:srgbClr val="000000"/>
                </a:solidFill>
                <a:ea typeface="Calibri" panose="020F0502020204030204" pitchFamily="34" charset="0"/>
                <a:cs typeface="Calibri" panose="020F0502020204030204" pitchFamily="34" charset="0"/>
              </a:rPr>
              <a:t>).password(</a:t>
            </a:r>
            <a:r>
              <a:rPr lang="en-US" altLang="en-US" sz="1600" i="1" dirty="0">
                <a:solidFill>
                  <a:srgbClr val="2A00FF"/>
                </a:solidFill>
                <a:ea typeface="Calibri" panose="020F0502020204030204" pitchFamily="34" charset="0"/>
                <a:cs typeface="Calibri" panose="020F0502020204030204" pitchFamily="34" charset="0"/>
              </a:rPr>
              <a:t>"admin"</a:t>
            </a:r>
            <a:r>
              <a:rPr lang="en-US" altLang="en-US" sz="1600" i="1" dirty="0">
                <a:solidFill>
                  <a:srgbClr val="000000"/>
                </a:solidFill>
                <a:ea typeface="Calibri" panose="020F0502020204030204" pitchFamily="34" charset="0"/>
                <a:cs typeface="Calibri" panose="020F0502020204030204" pitchFamily="34" charset="0"/>
              </a:rPr>
              <a:t>).roles(</a:t>
            </a:r>
            <a:r>
              <a:rPr lang="en-US" altLang="en-US" sz="1600" i="1" dirty="0">
                <a:solidFill>
                  <a:srgbClr val="2A00FF"/>
                </a:solidFill>
                <a:ea typeface="Calibri" panose="020F0502020204030204" pitchFamily="34" charset="0"/>
                <a:cs typeface="Calibri" panose="020F0502020204030204" pitchFamily="34" charset="0"/>
              </a:rPr>
              <a:t>"ADMIN"</a:t>
            </a:r>
            <a:r>
              <a:rPr lang="en-US" altLang="en-US" sz="1600" i="1" dirty="0">
                <a:solidFill>
                  <a:srgbClr val="000000"/>
                </a:solidFill>
                <a:ea typeface="Calibri" panose="020F0502020204030204" pitchFamily="34" charset="0"/>
                <a:cs typeface="Calibri" panose="020F0502020204030204" pitchFamily="34" charset="0"/>
              </a:rPr>
              <a:t>)</a:t>
            </a: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                		);</a:t>
            </a:r>
          </a:p>
          <a:p>
            <a:pPr>
              <a:spcBef>
                <a:spcPct val="0"/>
              </a:spcBef>
              <a:buFontTx/>
              <a:buNone/>
            </a:pPr>
            <a:r>
              <a:rPr lang="mr-IN" altLang="en-US" sz="1600" dirty="0">
                <a:solidFill>
                  <a:srgbClr val="000000"/>
                </a:solidFill>
                <a:ea typeface="Calibri" panose="020F0502020204030204" pitchFamily="34" charset="0"/>
                <a:cs typeface="Calibri" panose="020F0502020204030204" pitchFamily="34" charset="0"/>
              </a:rPr>
              <a:t>    }</a:t>
            </a:r>
            <a:endParaRPr lang="en-US" altLang="en-US" sz="1600" dirty="0">
              <a:ea typeface="Calibri" panose="020F0502020204030204" pitchFamily="34" charset="0"/>
              <a:cs typeface="Calibri" panose="020F0502020204030204" pitchFamily="34" charset="0"/>
            </a:endParaRPr>
          </a:p>
        </p:txBody>
      </p:sp>
      <p:sp>
        <p:nvSpPr>
          <p:cNvPr id="6" name="Rectangle 2"/>
          <p:cNvSpPr>
            <a:spLocks noChangeArrowheads="1"/>
          </p:cNvSpPr>
          <p:nvPr/>
        </p:nvSpPr>
        <p:spPr bwMode="auto">
          <a:xfrm>
            <a:off x="1768475" y="5894182"/>
            <a:ext cx="8655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600" dirty="0">
                <a:ea typeface="Calibri" panose="020F0502020204030204" pitchFamily="34" charset="0"/>
                <a:cs typeface="Calibri" panose="020F0502020204030204" pitchFamily="34" charset="0"/>
                <a:hlinkClick r:id="rId3"/>
              </a:rPr>
              <a:t>https://docs.spring.io/spring-security/site/docs/current/reference/html5/#authentication-support</a:t>
            </a:r>
            <a:endParaRPr lang="en-US" altLang="en-US" sz="1600" dirty="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4853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767450E-4C83-874E-9423-C66819A399D4}"/>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l="-1694" b="-1"/>
          <a:stretch/>
        </p:blipFill>
        <p:spPr>
          <a:xfrm>
            <a:off x="4494726" y="-141669"/>
            <a:ext cx="7896443" cy="7173839"/>
          </a:xfrm>
        </p:spPr>
      </p:pic>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 name="Rectangle 1">
            <a:extLst>
              <a:ext uri="{FF2B5EF4-FFF2-40B4-BE49-F238E27FC236}">
                <a16:creationId xmlns:a16="http://schemas.microsoft.com/office/drawing/2014/main" id="{4BFBF5BE-EB29-0A45-93D9-360EDBB07ED9}"/>
              </a:ext>
            </a:extLst>
          </p:cNvPr>
          <p:cNvSpPr/>
          <p:nvPr/>
        </p:nvSpPr>
        <p:spPr>
          <a:xfrm flipH="1">
            <a:off x="4494725" y="-141670"/>
            <a:ext cx="8123993" cy="7173839"/>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2" name="Rectangle 4">
            <a:extLst>
              <a:ext uri="{FF2B5EF4-FFF2-40B4-BE49-F238E27FC236}">
                <a16:creationId xmlns:a16="http://schemas.microsoft.com/office/drawing/2014/main" id="{C28877C9-AFE0-2942-89C4-D35EB564C462}"/>
              </a:ext>
            </a:extLst>
          </p:cNvPr>
          <p:cNvSpPr/>
          <p:nvPr/>
        </p:nvSpPr>
        <p:spPr>
          <a:xfrm flipH="1">
            <a:off x="1587" y="2337971"/>
            <a:ext cx="8833319"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636084" y="3044279"/>
            <a:ext cx="7262185" cy="769441"/>
          </a:xfrm>
          <a:prstGeom prst="rect">
            <a:avLst/>
          </a:prstGeom>
          <a:noFill/>
          <a:ln>
            <a:noFill/>
          </a:ln>
        </p:spPr>
        <p:txBody>
          <a:bodyPr wrap="square" rtlCol="0">
            <a:spAutoFit/>
          </a:bodyPr>
          <a:lstStyle/>
          <a:p>
            <a:pPr lvl="0" defTabSz="914217"/>
            <a:r>
              <a:rPr lang="en-IN" sz="4400" b="1" dirty="0">
                <a:solidFill>
                  <a:schemeClr val="bg1"/>
                </a:solidFill>
                <a:latin typeface="Arial" panose="020B0604020202020204" pitchFamily="34" charset="0"/>
                <a:ea typeface="Cambria" panose="02040503050406030204" pitchFamily="18" charset="0"/>
                <a:cs typeface="Arial" panose="020B0604020202020204" pitchFamily="34" charset="0"/>
              </a:rPr>
              <a:t>JWT</a:t>
            </a:r>
            <a:endParaRPr kumimoji="0" lang="en-US" sz="4400" b="1" i="0" u="none" strike="noStrike" kern="0" cap="none" spc="0" normalizeH="0" baseline="0" noProof="0" dirty="0">
              <a:ln>
                <a:noFill/>
              </a:ln>
              <a:solidFill>
                <a:srgbClr val="FFFFFF"/>
              </a:solidFill>
              <a:effectLst/>
              <a:uLnTx/>
              <a:uFillTx/>
              <a:latin typeface="Arial" panose="020B0604020202020204"/>
              <a:ea typeface="+mn-ea"/>
              <a:cs typeface="Arial"/>
              <a:sym typeface="Arial"/>
            </a:endParaRPr>
          </a:p>
        </p:txBody>
      </p:sp>
      <p:pic>
        <p:nvPicPr>
          <p:cNvPr id="11" name="Picture 10">
            <a:extLst>
              <a:ext uri="{FF2B5EF4-FFF2-40B4-BE49-F238E27FC236}">
                <a16:creationId xmlns:a16="http://schemas.microsoft.com/office/drawing/2014/main" id="{7E0D5C27-B717-194A-B0E0-6E0D7D5AAB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605081" y="442892"/>
            <a:ext cx="2507744" cy="790998"/>
          </a:xfrm>
          <a:prstGeom prst="rect">
            <a:avLst/>
          </a:prstGeom>
        </p:spPr>
      </p:pic>
    </p:spTree>
    <p:extLst>
      <p:ext uri="{BB962C8B-B14F-4D97-AF65-F5344CB8AC3E}">
        <p14:creationId xmlns:p14="http://schemas.microsoft.com/office/powerpoint/2010/main" val="2028186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IMPLEMENT JWT</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655321" y="1424806"/>
            <a:ext cx="10870932" cy="4181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JWT stands for JSON Web Token. JSON Web Token (JWT) is an open standard (RFC 7519) that defines a compact and self-contained way for securely transmitting information between parties as a JSON object. </a:t>
            </a:r>
          </a:p>
          <a:p>
            <a:pPr marL="352425" indent="-352425">
              <a:lnSpc>
                <a:spcPct val="100000"/>
              </a:lnSpc>
            </a:pPr>
            <a:r>
              <a:rPr lang="en-US" altLang="en-US" sz="1800" dirty="0"/>
              <a:t>This information can be verified and trusted because it is digitally signed. </a:t>
            </a:r>
          </a:p>
          <a:p>
            <a:pPr marL="352425" indent="-352425">
              <a:lnSpc>
                <a:spcPct val="100000"/>
              </a:lnSpc>
            </a:pPr>
            <a:r>
              <a:rPr lang="en-US" altLang="en-US" sz="1800" dirty="0"/>
              <a:t>The client will need to authenticate with the server using the credentials only once. </a:t>
            </a:r>
          </a:p>
          <a:p>
            <a:pPr marL="352425" indent="-352425">
              <a:lnSpc>
                <a:spcPct val="100000"/>
              </a:lnSpc>
            </a:pPr>
            <a:r>
              <a:rPr lang="en-US" altLang="en-US" sz="1800" dirty="0"/>
              <a:t>During this time the server validates the credentials and returns the client a JSON Web Token(JWT). </a:t>
            </a:r>
          </a:p>
          <a:p>
            <a:pPr marL="352425" indent="-352425">
              <a:lnSpc>
                <a:spcPct val="100000"/>
              </a:lnSpc>
            </a:pPr>
            <a:r>
              <a:rPr lang="en-US" altLang="en-US" sz="1800" dirty="0"/>
              <a:t>For all future requests the client can authenticate itself to the server using this JSON Web Token(JWT) and so does not need to send the credentials like username and password.</a:t>
            </a:r>
          </a:p>
        </p:txBody>
      </p:sp>
      <p:pic>
        <p:nvPicPr>
          <p:cNvPr id="5" name="Picture 4"/>
          <p:cNvPicPr>
            <a:picLocks noChangeAspect="1"/>
          </p:cNvPicPr>
          <p:nvPr/>
        </p:nvPicPr>
        <p:blipFill>
          <a:blip r:embed="rId3"/>
          <a:stretch>
            <a:fillRect/>
          </a:stretch>
        </p:blipFill>
        <p:spPr>
          <a:xfrm>
            <a:off x="4890637" y="4200022"/>
            <a:ext cx="2400300" cy="1695450"/>
          </a:xfrm>
          <a:prstGeom prst="rect">
            <a:avLst/>
          </a:prstGeom>
        </p:spPr>
      </p:pic>
    </p:spTree>
    <p:extLst>
      <p:ext uri="{BB962C8B-B14F-4D97-AF65-F5344CB8AC3E}">
        <p14:creationId xmlns:p14="http://schemas.microsoft.com/office/powerpoint/2010/main" val="3646739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B945CD40-9ABD-7441-A0F8-C5ACA34BB34C}"/>
              </a:ext>
            </a:extLst>
          </p:cNvPr>
          <p:cNvSpPr txBox="1"/>
          <p:nvPr/>
        </p:nvSpPr>
        <p:spPr>
          <a:xfrm>
            <a:off x="638263" y="528451"/>
            <a:ext cx="4508571" cy="430887"/>
          </a:xfrm>
          <a:prstGeom prst="rect">
            <a:avLst/>
          </a:prstGeom>
          <a:noFill/>
          <a:ln>
            <a:noFill/>
          </a:ln>
        </p:spPr>
        <p:txBody>
          <a:bodyPr wrap="square" rtlCol="0">
            <a:spAutoFit/>
          </a:bodyPr>
          <a:lstStyle>
            <a:defPPr>
              <a:defRPr lang="en-US"/>
            </a:defPPr>
            <a:lvl1pPr marR="0" lvl="0" indent="0" defTabSz="914217" fontAlgn="auto">
              <a:lnSpc>
                <a:spcPct val="100000"/>
              </a:lnSpc>
              <a:spcBef>
                <a:spcPts val="0"/>
              </a:spcBef>
              <a:spcAft>
                <a:spcPts val="0"/>
              </a:spcAft>
              <a:buClrTx/>
              <a:buSzTx/>
              <a:buFontTx/>
              <a:buNone/>
              <a:tabLst/>
              <a:defRPr kumimoji="0" sz="2200" b="1" i="0" u="none" strike="noStrike" cap="none" spc="0" normalizeH="0" baseline="0">
                <a:ln>
                  <a:noFill/>
                </a:ln>
                <a:solidFill>
                  <a:srgbClr val="44546A"/>
                </a:solidFill>
                <a:effectLst/>
                <a:uLnTx/>
                <a:uFillTx/>
                <a:latin typeface="+mj-lt"/>
                <a:ea typeface="Open Sans" panose="020B0606030504020204" pitchFamily="34" charset="0"/>
                <a:cs typeface="Open Sans" panose="020B0606030504020204" pitchFamily="34" charset="0"/>
              </a:defRPr>
            </a:lvl1p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44546A">
                    <a:lumMod val="75000"/>
                  </a:srgbClr>
                </a:solidFill>
                <a:effectLst/>
                <a:uLnTx/>
                <a:uFillTx/>
                <a:latin typeface="Arial" panose="020B0604020202020204"/>
                <a:ea typeface="Open Sans" panose="020B0606030504020204" pitchFamily="34" charset="0"/>
                <a:cs typeface="Open Sans" panose="020B0606030504020204" pitchFamily="34" charset="0"/>
              </a:rPr>
              <a:t>LEARNING OBJECTIVES</a:t>
            </a:r>
          </a:p>
        </p:txBody>
      </p:sp>
      <p:sp>
        <p:nvSpPr>
          <p:cNvPr id="52" name="Rectangle 4">
            <a:extLst>
              <a:ext uri="{FF2B5EF4-FFF2-40B4-BE49-F238E27FC236}">
                <a16:creationId xmlns:a16="http://schemas.microsoft.com/office/drawing/2014/main" id="{1166CAA3-2442-394A-86E8-999EFA59E499}"/>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4">
            <a:extLst>
              <a:ext uri="{FF2B5EF4-FFF2-40B4-BE49-F238E27FC236}">
                <a16:creationId xmlns:a16="http://schemas.microsoft.com/office/drawing/2014/main" id="{F22B80F5-F023-F447-9455-D313B6CF2306}"/>
              </a:ext>
            </a:extLst>
          </p:cNvPr>
          <p:cNvSpPr/>
          <p:nvPr/>
        </p:nvSpPr>
        <p:spPr>
          <a:xfrm>
            <a:off x="7541449" y="4862147"/>
            <a:ext cx="4648964" cy="1237402"/>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TextBox 24">
            <a:extLst>
              <a:ext uri="{FF2B5EF4-FFF2-40B4-BE49-F238E27FC236}">
                <a16:creationId xmlns:a16="http://schemas.microsoft.com/office/drawing/2014/main" id="{3AE68B2C-5B3F-6E4E-BA63-D6A1223C430D}"/>
              </a:ext>
            </a:extLst>
          </p:cNvPr>
          <p:cNvSpPr txBox="1"/>
          <p:nvPr/>
        </p:nvSpPr>
        <p:spPr>
          <a:xfrm>
            <a:off x="562007" y="2368996"/>
            <a:ext cx="4661083" cy="2312364"/>
          </a:xfrm>
          <a:prstGeom prst="rect">
            <a:avLst/>
          </a:prstGeom>
          <a:noFill/>
        </p:spPr>
        <p:txBody>
          <a:bodyPr wrap="square" rtlCol="0">
            <a:spAutoFit/>
          </a:bodyPr>
          <a:lstStyle/>
          <a:p>
            <a:pPr marL="342900" indent="-342900">
              <a:buFont typeface="Arial" panose="020B0604020202020204" pitchFamily="34" charset="0"/>
              <a:buChar char="•"/>
            </a:pPr>
            <a:r>
              <a:rPr lang="en-US" altLang="en-US" dirty="0"/>
              <a:t>What is Spring Security?</a:t>
            </a:r>
          </a:p>
          <a:p>
            <a:pPr marL="342900" indent="-342900">
              <a:buFont typeface="Arial" panose="020B0604020202020204" pitchFamily="34" charset="0"/>
              <a:buChar char="•"/>
            </a:pPr>
            <a:r>
              <a:rPr lang="en-US" altLang="en-US" dirty="0"/>
              <a:t>Implement Basic Security</a:t>
            </a:r>
          </a:p>
          <a:p>
            <a:pPr marL="342900" indent="-342900">
              <a:buFont typeface="Arial" panose="020B0604020202020204" pitchFamily="34" charset="0"/>
              <a:buChar char="•"/>
            </a:pPr>
            <a:r>
              <a:rPr lang="en-US" altLang="en-US" dirty="0"/>
              <a:t>Custom Login and Logout</a:t>
            </a:r>
          </a:p>
          <a:p>
            <a:pPr marL="342900" indent="-342900">
              <a:buFont typeface="Arial" panose="020B0604020202020204" pitchFamily="34" charset="0"/>
              <a:buChar char="•"/>
            </a:pPr>
            <a:r>
              <a:rPr lang="en-US" altLang="en-US" dirty="0"/>
              <a:t>Authentication and Authorization</a:t>
            </a:r>
          </a:p>
          <a:p>
            <a:pPr marL="342900" indent="-342900">
              <a:buFont typeface="Arial" panose="020B0604020202020204" pitchFamily="34" charset="0"/>
              <a:buChar char="•"/>
            </a:pPr>
            <a:r>
              <a:rPr lang="en-US" altLang="en-US" dirty="0"/>
              <a:t>JWT</a:t>
            </a:r>
          </a:p>
          <a:p>
            <a:pPr marL="342900" indent="-342900">
              <a:buFont typeface="Arial" panose="020B0604020202020204" pitchFamily="34" charset="0"/>
              <a:buChar char="•"/>
            </a:pPr>
            <a:r>
              <a:rPr lang="en-US" altLang="en-US" dirty="0"/>
              <a:t>OAuth</a:t>
            </a:r>
          </a:p>
          <a:p>
            <a:pPr marL="342900" indent="-342900">
              <a:buFont typeface="Arial" panose="020B0604020202020204" pitchFamily="34" charset="0"/>
              <a:buChar char="•"/>
            </a:pPr>
            <a:endParaRPr lang="en-US" altLang="en-US" dirty="0"/>
          </a:p>
          <a:p>
            <a:pPr marL="685800" marR="0" lvl="1" indent="-173832" algn="l" defTabSz="914217" rtl="0" eaLnBrk="1" fontAlgn="base" latinLnBrk="0" hangingPunct="1">
              <a:lnSpc>
                <a:spcPct val="110000"/>
              </a:lnSpc>
              <a:spcBef>
                <a:spcPct val="0"/>
              </a:spcBef>
              <a:spcAft>
                <a:spcPct val="0"/>
              </a:spcAft>
              <a:buClrTx/>
              <a:buSzPct val="100000"/>
              <a:buFont typeface="Arial" pitchFamily="34" charset="0"/>
              <a:buChar char="•"/>
              <a:tabLst/>
              <a:defRPr/>
            </a:pPr>
            <a:endParaRPr kumimoji="0" lang="en-US" b="0" i="0" u="none" strike="noStrike" kern="1200" cap="none" spc="0" normalizeH="0" baseline="0" noProof="0" dirty="0">
              <a:ln>
                <a:noFill/>
              </a:ln>
              <a:solidFill>
                <a:srgbClr val="000000">
                  <a:lumMod val="50000"/>
                </a:srgbClr>
              </a:solidFill>
              <a:effectLst/>
              <a:uLnTx/>
              <a:uFillTx/>
              <a:latin typeface="Arial" panose="020B0604020202020204" pitchFamily="34" charset="0"/>
              <a:ea typeface="ＭＳ Ｐゴシック" charset="-128"/>
              <a:cs typeface="Arial" panose="020B0604020202020204" pitchFamily="34" charset="0"/>
            </a:endParaRPr>
          </a:p>
        </p:txBody>
      </p:sp>
      <p:sp>
        <p:nvSpPr>
          <p:cNvPr id="26" name="TextBox 25">
            <a:extLst>
              <a:ext uri="{FF2B5EF4-FFF2-40B4-BE49-F238E27FC236}">
                <a16:creationId xmlns:a16="http://schemas.microsoft.com/office/drawing/2014/main" id="{6EA12316-2C09-E74C-86B3-6E57ECFDE683}"/>
              </a:ext>
            </a:extLst>
          </p:cNvPr>
          <p:cNvSpPr txBox="1"/>
          <p:nvPr/>
        </p:nvSpPr>
        <p:spPr>
          <a:xfrm>
            <a:off x="562007" y="1402557"/>
            <a:ext cx="4584827" cy="416204"/>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Tx/>
              <a:buNone/>
              <a:tabLst/>
              <a:defRPr/>
            </a:pPr>
            <a:r>
              <a:rPr kumimoji="0" lang="en-US" sz="2000" b="1" i="0" u="none" strike="noStrike" kern="0" cap="none" spc="0" normalizeH="0" baseline="0" noProof="0" dirty="0">
                <a:ln>
                  <a:noFill/>
                </a:ln>
                <a:solidFill>
                  <a:srgbClr val="0E101A"/>
                </a:solidFill>
                <a:effectLst/>
                <a:uLnTx/>
                <a:uFillTx/>
                <a:latin typeface="Arial" panose="020B0604020202020204"/>
                <a:ea typeface="Arial"/>
                <a:cs typeface="Arial"/>
                <a:sym typeface="Arial"/>
              </a:rPr>
              <a:t>In this session, you will learn about: </a:t>
            </a:r>
            <a:endParaRPr kumimoji="0" lang="en-US" sz="2000" b="0" i="0" u="none" strike="noStrike" kern="0" cap="none" spc="0" normalizeH="0" baseline="0" noProof="0" dirty="0">
              <a:ln>
                <a:noFill/>
              </a:ln>
              <a:solidFill>
                <a:srgbClr val="0E101A"/>
              </a:solidFill>
              <a:effectLst/>
              <a:uLnTx/>
              <a:uFillTx/>
              <a:latin typeface="Arial" panose="020B0604020202020204"/>
              <a:ea typeface="Arial"/>
              <a:cs typeface="Arial"/>
              <a:sym typeface="Arial"/>
            </a:endParaRPr>
          </a:p>
        </p:txBody>
      </p:sp>
      <p:pic>
        <p:nvPicPr>
          <p:cNvPr id="2050" name="Picture 2" descr="The Burning Mind Project | Whose Objective Is It Anyway?"/>
          <p:cNvPicPr>
            <a:picLocks noGrp="1" noChangeAspect="1" noChangeArrowheads="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bwMode="auto">
          <a:xfrm flipH="1">
            <a:off x="5223090" y="0"/>
            <a:ext cx="6967323" cy="68580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E1D1380-BC28-F74F-8866-BD4C0AD42595}"/>
              </a:ext>
            </a:extLst>
          </p:cNvPr>
          <p:cNvSpPr/>
          <p:nvPr/>
        </p:nvSpPr>
        <p:spPr>
          <a:xfrm>
            <a:off x="5223090" y="0"/>
            <a:ext cx="6967323" cy="6858001"/>
          </a:xfrm>
          <a:prstGeom prst="rect">
            <a:avLst/>
          </a:prstGeom>
          <a:gradFill flip="none" rotWithShape="1">
            <a:gsLst>
              <a:gs pos="15000">
                <a:srgbClr val="25B6C2">
                  <a:alpha val="39000"/>
                </a:srgbClr>
              </a:gs>
              <a:gs pos="52000">
                <a:srgbClr val="0692DB">
                  <a:alpha val="71000"/>
                </a:srgb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EE1D1380-BC28-F74F-8866-BD4C0AD42595}"/>
              </a:ext>
            </a:extLst>
          </p:cNvPr>
          <p:cNvSpPr/>
          <p:nvPr/>
        </p:nvSpPr>
        <p:spPr>
          <a:xfrm>
            <a:off x="214409" y="6667500"/>
            <a:ext cx="4759730" cy="190500"/>
          </a:xfrm>
          <a:prstGeom prst="rect">
            <a:avLst/>
          </a:prstGeom>
          <a:gradFill flip="none" rotWithShape="1">
            <a:gsLst>
              <a:gs pos="13000">
                <a:srgbClr val="25B6C2"/>
              </a:gs>
              <a:gs pos="100000">
                <a:srgbClr val="0692DB"/>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1" name="Picture 10">
            <a:extLst>
              <a:ext uri="{FF2B5EF4-FFF2-40B4-BE49-F238E27FC236}">
                <a16:creationId xmlns:a16="http://schemas.microsoft.com/office/drawing/2014/main" id="{43C946EE-F95B-F54B-84E5-6B6A70AC980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605081" y="442892"/>
            <a:ext cx="2507744" cy="790998"/>
          </a:xfrm>
          <a:prstGeom prst="rect">
            <a:avLst/>
          </a:prstGeom>
        </p:spPr>
      </p:pic>
    </p:spTree>
    <p:extLst>
      <p:ext uri="{BB962C8B-B14F-4D97-AF65-F5344CB8AC3E}">
        <p14:creationId xmlns:p14="http://schemas.microsoft.com/office/powerpoint/2010/main" val="1547630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JWT WORKFLOW</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655321" y="1319386"/>
            <a:ext cx="4933747" cy="43853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During the first request the client sends a POST request with username and password. Upon successful authentication the server generates the JWT sends this JWT to the client. </a:t>
            </a:r>
          </a:p>
          <a:p>
            <a:pPr marL="352425" indent="-352425">
              <a:lnSpc>
                <a:spcPct val="100000"/>
              </a:lnSpc>
            </a:pPr>
            <a:r>
              <a:rPr lang="en-US" altLang="en-US" sz="1800" dirty="0"/>
              <a:t>This JWT can contain a payload of data. </a:t>
            </a:r>
          </a:p>
          <a:p>
            <a:pPr marL="352425" indent="-352425">
              <a:lnSpc>
                <a:spcPct val="100000"/>
              </a:lnSpc>
            </a:pPr>
            <a:r>
              <a:rPr lang="en-US" altLang="en-US" sz="1800" dirty="0"/>
              <a:t>On all subsequent requests the client sends this JWT token in the header. </a:t>
            </a:r>
          </a:p>
          <a:p>
            <a:pPr marL="352425" indent="-352425">
              <a:lnSpc>
                <a:spcPct val="100000"/>
              </a:lnSpc>
            </a:pPr>
            <a:r>
              <a:rPr lang="en-US" altLang="en-US" sz="1800" dirty="0"/>
              <a:t>Using this token the server authenticates the user. </a:t>
            </a:r>
          </a:p>
          <a:p>
            <a:pPr marL="352425" indent="-352425">
              <a:lnSpc>
                <a:spcPct val="100000"/>
              </a:lnSpc>
            </a:pPr>
            <a:r>
              <a:rPr lang="en-US" altLang="en-US" sz="1800" dirty="0"/>
              <a:t>A JWT payload can contain things like user ID so that when the client again sends the JWT, you can be sure that it is issued by you, and you can see to whom it was issued</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08858" y="1319386"/>
            <a:ext cx="6215335" cy="4382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27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STRUCTURE OF JWT </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655321" y="1376238"/>
            <a:ext cx="4294051" cy="28844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r>
              <a:rPr lang="en-US" altLang="en-US" sz="1800" dirty="0"/>
              <a:t>An important point to remember about JWT is that the information in the payload of the JWT is visible to everyone. </a:t>
            </a:r>
          </a:p>
          <a:p>
            <a:pPr marL="352425" indent="-352425"/>
            <a:r>
              <a:rPr lang="en-US" altLang="en-US" sz="1800" dirty="0"/>
              <a:t>So we should not pass any sensitive information like passwords in the payload. </a:t>
            </a:r>
          </a:p>
        </p:txBody>
      </p:sp>
      <p:pic>
        <p:nvPicPr>
          <p:cNvPr id="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49372" y="1241571"/>
            <a:ext cx="5762171" cy="4408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5677718" y="5755611"/>
            <a:ext cx="549320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latin typeface="Verdana" panose="020B0604030504040204" pitchFamily="34" charset="0"/>
              </a:rPr>
              <a:t>https://www.javainuse.com/jwtgenerator</a:t>
            </a:r>
          </a:p>
        </p:txBody>
      </p:sp>
    </p:spTree>
    <p:extLst>
      <p:ext uri="{BB962C8B-B14F-4D97-AF65-F5344CB8AC3E}">
        <p14:creationId xmlns:p14="http://schemas.microsoft.com/office/powerpoint/2010/main" val="4252454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GENERATE JWT</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84240" y="1284362"/>
            <a:ext cx="9623520" cy="511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694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VALIDATE JWT</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59980" y="1272904"/>
            <a:ext cx="8272040" cy="521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8364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SPRING BOOT WITH  JWT</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13598" y="976392"/>
            <a:ext cx="7964804" cy="5462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572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IMPLEMENT JWT</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655321" y="1395763"/>
            <a:ext cx="8021637" cy="33847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Having configured the authentication manager, we now need to configure web security. We are implementing a REST API and need stateless authentication with a JWT token; therefore, we need to set the following options:</a:t>
            </a:r>
          </a:p>
          <a:p>
            <a:pPr marL="352425" indent="-352425">
              <a:lnSpc>
                <a:spcPct val="100000"/>
              </a:lnSpc>
            </a:pPr>
            <a:r>
              <a:rPr lang="en-US" altLang="en-US" sz="1800" dirty="0"/>
              <a:t>Enable CORS and disable CSRF.</a:t>
            </a:r>
          </a:p>
          <a:p>
            <a:pPr marL="352425" indent="-352425">
              <a:lnSpc>
                <a:spcPct val="100000"/>
              </a:lnSpc>
            </a:pPr>
            <a:r>
              <a:rPr lang="en-US" altLang="en-US" sz="1800" dirty="0"/>
              <a:t>Set session management to stateless.</a:t>
            </a:r>
          </a:p>
          <a:p>
            <a:pPr marL="352425" indent="-352425">
              <a:lnSpc>
                <a:spcPct val="100000"/>
              </a:lnSpc>
            </a:pPr>
            <a:r>
              <a:rPr lang="en-US" altLang="en-US" sz="1800" dirty="0"/>
              <a:t>Set unauthorized requests exception handler.</a:t>
            </a:r>
          </a:p>
          <a:p>
            <a:pPr marL="352425" indent="-352425">
              <a:lnSpc>
                <a:spcPct val="100000"/>
              </a:lnSpc>
            </a:pPr>
            <a:r>
              <a:rPr lang="en-US" altLang="en-US" sz="1800" dirty="0"/>
              <a:t>Set permissions on endpoints.</a:t>
            </a:r>
          </a:p>
          <a:p>
            <a:pPr marL="352425" indent="-352425">
              <a:lnSpc>
                <a:spcPct val="100000"/>
              </a:lnSpc>
            </a:pPr>
            <a:r>
              <a:rPr lang="en-US" altLang="en-US" sz="1800" dirty="0"/>
              <a:t>Add JWT token filter.</a:t>
            </a:r>
          </a:p>
        </p:txBody>
      </p:sp>
    </p:spTree>
    <p:extLst>
      <p:ext uri="{BB962C8B-B14F-4D97-AF65-F5344CB8AC3E}">
        <p14:creationId xmlns:p14="http://schemas.microsoft.com/office/powerpoint/2010/main" val="3221040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IMPLEMENT JWT FILTER</a:t>
            </a:r>
            <a:endParaRPr lang="en-US" sz="2400" b="1" dirty="0">
              <a:latin typeface="Arial" panose="020B0604020202020204" pitchFamily="34" charset="0"/>
              <a:cs typeface="Arial" panose="020B0604020202020204" pitchFamily="34" charset="0"/>
            </a:endParaRP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Rectangle 2"/>
          <p:cNvSpPr>
            <a:spLocks noChangeArrowheads="1"/>
          </p:cNvSpPr>
          <p:nvPr/>
        </p:nvSpPr>
        <p:spPr bwMode="auto">
          <a:xfrm>
            <a:off x="777248" y="1359333"/>
            <a:ext cx="882015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dirty="0">
                <a:solidFill>
                  <a:srgbClr val="777777"/>
                </a:solidFill>
                <a:latin typeface="Arial" panose="020B0604020202020204" pitchFamily="34" charset="0"/>
              </a:rPr>
              <a:t>@Component</a:t>
            </a:r>
          </a:p>
          <a:p>
            <a:r>
              <a:rPr lang="en-US" altLang="en-US" b="1" dirty="0">
                <a:solidFill>
                  <a:srgbClr val="931A68"/>
                </a:solidFill>
                <a:latin typeface="Arial" panose="020B0604020202020204" pitchFamily="34" charset="0"/>
              </a:rPr>
              <a:t>public</a:t>
            </a:r>
            <a:r>
              <a:rPr lang="en-US" altLang="en-US" dirty="0">
                <a:latin typeface="Arial" panose="020B0604020202020204" pitchFamily="34" charset="0"/>
              </a:rPr>
              <a:t> </a:t>
            </a:r>
            <a:r>
              <a:rPr lang="en-US" altLang="en-US" b="1" dirty="0">
                <a:solidFill>
                  <a:srgbClr val="931A68"/>
                </a:solidFill>
                <a:latin typeface="Arial" panose="020B0604020202020204" pitchFamily="34" charset="0"/>
              </a:rPr>
              <a:t>class</a:t>
            </a:r>
            <a:r>
              <a:rPr lang="en-US" altLang="en-US" dirty="0">
                <a:latin typeface="Arial" panose="020B0604020202020204" pitchFamily="34" charset="0"/>
              </a:rPr>
              <a:t> </a:t>
            </a:r>
            <a:r>
              <a:rPr lang="en-US" altLang="en-US" dirty="0" err="1">
                <a:latin typeface="Arial" panose="020B0604020202020204" pitchFamily="34" charset="0"/>
              </a:rPr>
              <a:t>JwtRequestFilter</a:t>
            </a:r>
            <a:r>
              <a:rPr lang="en-US" altLang="en-US" dirty="0">
                <a:latin typeface="Arial" panose="020B0604020202020204" pitchFamily="34" charset="0"/>
              </a:rPr>
              <a:t> </a:t>
            </a:r>
            <a:r>
              <a:rPr lang="en-US" altLang="en-US" b="1" dirty="0">
                <a:solidFill>
                  <a:srgbClr val="931A68"/>
                </a:solidFill>
                <a:latin typeface="Arial" panose="020B0604020202020204" pitchFamily="34" charset="0"/>
              </a:rPr>
              <a:t>extends</a:t>
            </a:r>
            <a:r>
              <a:rPr lang="en-US" altLang="en-US" dirty="0">
                <a:latin typeface="Arial" panose="020B0604020202020204" pitchFamily="34" charset="0"/>
              </a:rPr>
              <a:t> </a:t>
            </a:r>
            <a:r>
              <a:rPr lang="en-US" altLang="en-US" dirty="0" err="1">
                <a:latin typeface="Arial" panose="020B0604020202020204" pitchFamily="34" charset="0"/>
              </a:rPr>
              <a:t>OncePerRequestFilter</a:t>
            </a:r>
            <a:r>
              <a:rPr lang="en-US" altLang="en-US" dirty="0">
                <a:latin typeface="Arial" panose="020B0604020202020204" pitchFamily="34" charset="0"/>
              </a:rPr>
              <a:t>{</a:t>
            </a:r>
          </a:p>
          <a:p>
            <a:r>
              <a:rPr lang="en-US" altLang="en-US" dirty="0">
                <a:solidFill>
                  <a:srgbClr val="777777"/>
                </a:solidFill>
                <a:latin typeface="Arial" panose="020B0604020202020204" pitchFamily="34" charset="0"/>
              </a:rPr>
              <a:t>@</a:t>
            </a:r>
            <a:r>
              <a:rPr lang="en-US" altLang="en-US" dirty="0" err="1">
                <a:solidFill>
                  <a:srgbClr val="777777"/>
                </a:solidFill>
                <a:latin typeface="Arial" panose="020B0604020202020204" pitchFamily="34" charset="0"/>
              </a:rPr>
              <a:t>Autowired</a:t>
            </a:r>
            <a:endParaRPr lang="en-US" altLang="en-US" dirty="0">
              <a:solidFill>
                <a:srgbClr val="777777"/>
              </a:solidFill>
              <a:latin typeface="Arial" panose="020B0604020202020204" pitchFamily="34" charset="0"/>
            </a:endParaRPr>
          </a:p>
          <a:p>
            <a:r>
              <a:rPr lang="en-US" altLang="en-US" b="1" dirty="0">
                <a:solidFill>
                  <a:srgbClr val="931A68"/>
                </a:solidFill>
                <a:latin typeface="Arial" panose="020B0604020202020204" pitchFamily="34" charset="0"/>
              </a:rPr>
              <a:t>private</a:t>
            </a:r>
            <a:r>
              <a:rPr lang="en-US" altLang="en-US" dirty="0">
                <a:latin typeface="Arial" panose="020B0604020202020204" pitchFamily="34" charset="0"/>
              </a:rPr>
              <a:t> </a:t>
            </a:r>
            <a:r>
              <a:rPr lang="en-US" altLang="en-US" dirty="0" err="1">
                <a:latin typeface="Arial" panose="020B0604020202020204" pitchFamily="34" charset="0"/>
              </a:rPr>
              <a:t>AccountDetailsService</a:t>
            </a:r>
            <a:r>
              <a:rPr lang="en-US" altLang="en-US" dirty="0">
                <a:latin typeface="Arial" panose="020B0604020202020204" pitchFamily="34" charset="0"/>
              </a:rPr>
              <a:t> </a:t>
            </a:r>
            <a:r>
              <a:rPr lang="en-US" altLang="en-US" dirty="0" err="1">
                <a:solidFill>
                  <a:srgbClr val="0326CC"/>
                </a:solidFill>
                <a:latin typeface="Arial" panose="020B0604020202020204" pitchFamily="34" charset="0"/>
              </a:rPr>
              <a:t>userservice</a:t>
            </a:r>
            <a:r>
              <a:rPr lang="en-US" altLang="en-US" dirty="0">
                <a:latin typeface="Arial" panose="020B0604020202020204" pitchFamily="34" charset="0"/>
              </a:rPr>
              <a:t>;</a:t>
            </a:r>
          </a:p>
          <a:p>
            <a:r>
              <a:rPr lang="en-US" altLang="en-US" dirty="0">
                <a:solidFill>
                  <a:srgbClr val="777777"/>
                </a:solidFill>
                <a:latin typeface="Arial" panose="020B0604020202020204" pitchFamily="34" charset="0"/>
              </a:rPr>
              <a:t>@</a:t>
            </a:r>
            <a:r>
              <a:rPr lang="en-US" altLang="en-US" dirty="0" err="1">
                <a:solidFill>
                  <a:srgbClr val="777777"/>
                </a:solidFill>
                <a:latin typeface="Arial" panose="020B0604020202020204" pitchFamily="34" charset="0"/>
              </a:rPr>
              <a:t>Autowired</a:t>
            </a:r>
            <a:endParaRPr lang="en-US" altLang="en-US" dirty="0">
              <a:solidFill>
                <a:srgbClr val="777777"/>
              </a:solidFill>
              <a:latin typeface="Arial" panose="020B0604020202020204" pitchFamily="34" charset="0"/>
            </a:endParaRPr>
          </a:p>
          <a:p>
            <a:r>
              <a:rPr lang="en-US" altLang="en-US" b="1" dirty="0">
                <a:solidFill>
                  <a:srgbClr val="931A68"/>
                </a:solidFill>
                <a:latin typeface="Arial" panose="020B0604020202020204" pitchFamily="34" charset="0"/>
              </a:rPr>
              <a:t>private</a:t>
            </a:r>
            <a:r>
              <a:rPr lang="en-US" altLang="en-US" dirty="0">
                <a:latin typeface="Arial" panose="020B0604020202020204" pitchFamily="34" charset="0"/>
              </a:rPr>
              <a:t> </a:t>
            </a:r>
            <a:r>
              <a:rPr lang="en-US" altLang="en-US" dirty="0" err="1">
                <a:latin typeface="Arial" panose="020B0604020202020204" pitchFamily="34" charset="0"/>
              </a:rPr>
              <a:t>JwtUtil</a:t>
            </a:r>
            <a:r>
              <a:rPr lang="en-US" altLang="en-US" dirty="0">
                <a:latin typeface="Arial" panose="020B0604020202020204" pitchFamily="34" charset="0"/>
              </a:rPr>
              <a:t> </a:t>
            </a:r>
            <a:r>
              <a:rPr lang="en-US" altLang="en-US" dirty="0" err="1">
                <a:solidFill>
                  <a:srgbClr val="0326CC"/>
                </a:solidFill>
                <a:latin typeface="Arial" panose="020B0604020202020204" pitchFamily="34" charset="0"/>
              </a:rPr>
              <a:t>jwtutil</a:t>
            </a:r>
            <a:r>
              <a:rPr lang="en-US" altLang="en-US" dirty="0">
                <a:latin typeface="Arial" panose="020B0604020202020204" pitchFamily="34" charset="0"/>
              </a:rPr>
              <a:t>;</a:t>
            </a:r>
          </a:p>
          <a:p>
            <a:r>
              <a:rPr lang="en-US" altLang="en-US" dirty="0">
                <a:solidFill>
                  <a:srgbClr val="777777"/>
                </a:solidFill>
                <a:latin typeface="Arial" panose="020B0604020202020204" pitchFamily="34" charset="0"/>
              </a:rPr>
              <a:t>@Override</a:t>
            </a:r>
          </a:p>
          <a:p>
            <a:r>
              <a:rPr lang="en-US" altLang="en-US" b="1" dirty="0">
                <a:solidFill>
                  <a:srgbClr val="931A68"/>
                </a:solidFill>
                <a:latin typeface="Arial" panose="020B0604020202020204" pitchFamily="34" charset="0"/>
              </a:rPr>
              <a:t>protected</a:t>
            </a:r>
            <a:r>
              <a:rPr lang="en-US" altLang="en-US" dirty="0">
                <a:latin typeface="Arial" panose="020B0604020202020204" pitchFamily="34" charset="0"/>
              </a:rPr>
              <a:t> </a:t>
            </a:r>
            <a:r>
              <a:rPr lang="en-US" altLang="en-US" b="1" dirty="0">
                <a:solidFill>
                  <a:srgbClr val="931A68"/>
                </a:solidFill>
                <a:latin typeface="Arial" panose="020B0604020202020204" pitchFamily="34" charset="0"/>
              </a:rPr>
              <a:t>void</a:t>
            </a:r>
            <a:r>
              <a:rPr lang="en-US" altLang="en-US" dirty="0">
                <a:latin typeface="Arial" panose="020B0604020202020204" pitchFamily="34" charset="0"/>
              </a:rPr>
              <a:t> </a:t>
            </a:r>
            <a:r>
              <a:rPr lang="en-US" altLang="en-US" dirty="0" err="1">
                <a:latin typeface="Arial" panose="020B0604020202020204" pitchFamily="34" charset="0"/>
              </a:rPr>
              <a:t>doFilterInternal</a:t>
            </a:r>
            <a:r>
              <a:rPr lang="en-US" altLang="en-US" dirty="0">
                <a:latin typeface="Arial" panose="020B0604020202020204" pitchFamily="34" charset="0"/>
              </a:rPr>
              <a:t>(</a:t>
            </a:r>
            <a:r>
              <a:rPr lang="en-US" altLang="en-US" dirty="0" err="1">
                <a:latin typeface="Arial" panose="020B0604020202020204" pitchFamily="34" charset="0"/>
              </a:rPr>
              <a:t>HttpServletRequest</a:t>
            </a:r>
            <a:r>
              <a:rPr lang="en-US" altLang="en-US" dirty="0">
                <a:latin typeface="Arial" panose="020B0604020202020204" pitchFamily="34" charset="0"/>
              </a:rPr>
              <a:t> </a:t>
            </a:r>
            <a:r>
              <a:rPr lang="en-US" altLang="en-US" dirty="0">
                <a:solidFill>
                  <a:srgbClr val="7E504F"/>
                </a:solidFill>
                <a:latin typeface="Arial" panose="020B0604020202020204" pitchFamily="34" charset="0"/>
              </a:rPr>
              <a:t>request</a:t>
            </a:r>
            <a:r>
              <a:rPr lang="en-US" altLang="en-US" dirty="0">
                <a:latin typeface="Arial" panose="020B0604020202020204" pitchFamily="34" charset="0"/>
              </a:rPr>
              <a:t>, </a:t>
            </a:r>
            <a:r>
              <a:rPr lang="en-US" altLang="en-US" dirty="0" err="1">
                <a:latin typeface="Arial" panose="020B0604020202020204" pitchFamily="34" charset="0"/>
              </a:rPr>
              <a:t>HttpServletResponse</a:t>
            </a:r>
            <a:r>
              <a:rPr lang="en-US" altLang="en-US" dirty="0">
                <a:latin typeface="Arial" panose="020B0604020202020204" pitchFamily="34" charset="0"/>
              </a:rPr>
              <a:t> </a:t>
            </a:r>
            <a:r>
              <a:rPr lang="en-US" altLang="en-US" dirty="0">
                <a:solidFill>
                  <a:srgbClr val="7E504F"/>
                </a:solidFill>
                <a:latin typeface="Arial" panose="020B0604020202020204" pitchFamily="34" charset="0"/>
              </a:rPr>
              <a:t>response</a:t>
            </a:r>
            <a:r>
              <a:rPr lang="en-US" altLang="en-US" dirty="0">
                <a:latin typeface="Arial" panose="020B0604020202020204" pitchFamily="34" charset="0"/>
              </a:rPr>
              <a:t>, </a:t>
            </a:r>
            <a:r>
              <a:rPr lang="en-US" altLang="en-US" dirty="0" err="1">
                <a:latin typeface="Arial" panose="020B0604020202020204" pitchFamily="34" charset="0"/>
              </a:rPr>
              <a:t>FilterChain</a:t>
            </a:r>
            <a:r>
              <a:rPr lang="en-US" altLang="en-US" dirty="0">
                <a:latin typeface="Arial" panose="020B0604020202020204" pitchFamily="34" charset="0"/>
              </a:rPr>
              <a:t> </a:t>
            </a:r>
            <a:r>
              <a:rPr lang="en-US" altLang="en-US" dirty="0" err="1">
                <a:solidFill>
                  <a:srgbClr val="7E504F"/>
                </a:solidFill>
                <a:latin typeface="Arial" panose="020B0604020202020204" pitchFamily="34" charset="0"/>
              </a:rPr>
              <a:t>filterChain</a:t>
            </a:r>
            <a:r>
              <a:rPr lang="en-US" altLang="en-US" dirty="0">
                <a:latin typeface="Arial" panose="020B0604020202020204" pitchFamily="34" charset="0"/>
              </a:rPr>
              <a:t>)</a:t>
            </a:r>
          </a:p>
          <a:p>
            <a:r>
              <a:rPr lang="en-US" altLang="en-US" b="1" dirty="0">
                <a:solidFill>
                  <a:srgbClr val="931A68"/>
                </a:solidFill>
                <a:latin typeface="Arial" panose="020B0604020202020204" pitchFamily="34" charset="0"/>
              </a:rPr>
              <a:t>throws</a:t>
            </a:r>
            <a:r>
              <a:rPr lang="en-US" altLang="en-US" dirty="0">
                <a:latin typeface="Arial" panose="020B0604020202020204" pitchFamily="34" charset="0"/>
              </a:rPr>
              <a:t> </a:t>
            </a:r>
            <a:r>
              <a:rPr lang="en-US" altLang="en-US" dirty="0" err="1">
                <a:latin typeface="Arial" panose="020B0604020202020204" pitchFamily="34" charset="0"/>
              </a:rPr>
              <a:t>ServletException</a:t>
            </a:r>
            <a:r>
              <a:rPr lang="en-US" altLang="en-US" dirty="0">
                <a:latin typeface="Arial" panose="020B0604020202020204" pitchFamily="34" charset="0"/>
              </a:rPr>
              <a:t>, </a:t>
            </a:r>
            <a:r>
              <a:rPr lang="en-US" altLang="en-US" dirty="0" err="1">
                <a:latin typeface="Arial" panose="020B0604020202020204" pitchFamily="34" charset="0"/>
              </a:rPr>
              <a:t>IOException</a:t>
            </a:r>
            <a:r>
              <a:rPr lang="en-US" altLang="en-US" dirty="0">
                <a:latin typeface="Arial" panose="020B0604020202020204" pitchFamily="34" charset="0"/>
              </a:rPr>
              <a:t> {</a:t>
            </a:r>
          </a:p>
          <a:p>
            <a:r>
              <a:rPr lang="en-US" altLang="en-US" b="1" dirty="0">
                <a:solidFill>
                  <a:srgbClr val="931A68"/>
                </a:solidFill>
                <a:latin typeface="Arial" panose="020B0604020202020204" pitchFamily="34" charset="0"/>
              </a:rPr>
              <a:t>final</a:t>
            </a:r>
            <a:r>
              <a:rPr lang="en-US" altLang="en-US" dirty="0">
                <a:latin typeface="Arial" panose="020B0604020202020204" pitchFamily="34" charset="0"/>
              </a:rPr>
              <a:t> String </a:t>
            </a:r>
            <a:r>
              <a:rPr lang="en-US" altLang="en-US" dirty="0">
                <a:solidFill>
                  <a:srgbClr val="7E504F"/>
                </a:solidFill>
                <a:latin typeface="Arial" panose="020B0604020202020204" pitchFamily="34" charset="0"/>
              </a:rPr>
              <a:t>header</a:t>
            </a:r>
            <a:r>
              <a:rPr lang="en-US" altLang="en-US" dirty="0">
                <a:latin typeface="Arial" panose="020B0604020202020204" pitchFamily="34" charset="0"/>
              </a:rPr>
              <a:t> = </a:t>
            </a:r>
            <a:r>
              <a:rPr lang="en-US" altLang="en-US" dirty="0" err="1">
                <a:solidFill>
                  <a:srgbClr val="7E504F"/>
                </a:solidFill>
                <a:latin typeface="Arial" panose="020B0604020202020204" pitchFamily="34" charset="0"/>
              </a:rPr>
              <a:t>request</a:t>
            </a:r>
            <a:r>
              <a:rPr lang="en-US" altLang="en-US" dirty="0" err="1">
                <a:latin typeface="Arial" panose="020B0604020202020204" pitchFamily="34" charset="0"/>
              </a:rPr>
              <a:t>.getHeader</a:t>
            </a:r>
            <a:r>
              <a:rPr lang="en-US" altLang="en-US" dirty="0">
                <a:latin typeface="Arial" panose="020B0604020202020204" pitchFamily="34" charset="0"/>
              </a:rPr>
              <a:t>(</a:t>
            </a:r>
            <a:r>
              <a:rPr lang="en-US" altLang="en-US" dirty="0">
                <a:solidFill>
                  <a:srgbClr val="3933FF"/>
                </a:solidFill>
                <a:latin typeface="Arial" panose="020B0604020202020204" pitchFamily="34" charset="0"/>
              </a:rPr>
              <a:t>"Authorization"</a:t>
            </a:r>
            <a:r>
              <a:rPr lang="en-US" altLang="en-US" dirty="0">
                <a:latin typeface="Arial" panose="020B0604020202020204" pitchFamily="34" charset="0"/>
              </a:rPr>
              <a:t>);</a:t>
            </a:r>
          </a:p>
          <a:p>
            <a:r>
              <a:rPr lang="en-US" altLang="en-US" dirty="0">
                <a:latin typeface="Arial" panose="020B0604020202020204" pitchFamily="34" charset="0"/>
              </a:rPr>
              <a:t>String </a:t>
            </a:r>
            <a:r>
              <a:rPr lang="en-US" altLang="en-US" dirty="0">
                <a:solidFill>
                  <a:srgbClr val="7E504F"/>
                </a:solidFill>
                <a:latin typeface="Arial" panose="020B0604020202020204" pitchFamily="34" charset="0"/>
              </a:rPr>
              <a:t>username</a:t>
            </a:r>
            <a:r>
              <a:rPr lang="en-US" altLang="en-US" dirty="0">
                <a:latin typeface="Arial" panose="020B0604020202020204" pitchFamily="34" charset="0"/>
              </a:rPr>
              <a:t> = </a:t>
            </a:r>
            <a:r>
              <a:rPr lang="en-US" altLang="en-US" b="1" dirty="0">
                <a:solidFill>
                  <a:srgbClr val="931A68"/>
                </a:solidFill>
                <a:latin typeface="Arial" panose="020B0604020202020204" pitchFamily="34" charset="0"/>
              </a:rPr>
              <a:t>null</a:t>
            </a:r>
            <a:r>
              <a:rPr lang="en-US" altLang="en-US" dirty="0">
                <a:latin typeface="Arial" panose="020B0604020202020204" pitchFamily="34" charset="0"/>
              </a:rPr>
              <a:t>;</a:t>
            </a:r>
          </a:p>
          <a:p>
            <a:r>
              <a:rPr lang="en-US" altLang="en-US" dirty="0">
                <a:latin typeface="Arial" panose="020B0604020202020204" pitchFamily="34" charset="0"/>
              </a:rPr>
              <a:t>String </a:t>
            </a:r>
            <a:r>
              <a:rPr lang="en-US" altLang="en-US" dirty="0" err="1">
                <a:solidFill>
                  <a:srgbClr val="7E504F"/>
                </a:solidFill>
                <a:latin typeface="Arial" panose="020B0604020202020204" pitchFamily="34" charset="0"/>
              </a:rPr>
              <a:t>jwt</a:t>
            </a:r>
            <a:r>
              <a:rPr lang="en-US" altLang="en-US" dirty="0">
                <a:latin typeface="Arial" panose="020B0604020202020204" pitchFamily="34" charset="0"/>
              </a:rPr>
              <a:t> = </a:t>
            </a:r>
            <a:r>
              <a:rPr lang="en-US" altLang="en-US" b="1" dirty="0">
                <a:solidFill>
                  <a:srgbClr val="931A68"/>
                </a:solidFill>
                <a:latin typeface="Arial" panose="020B0604020202020204" pitchFamily="34" charset="0"/>
              </a:rPr>
              <a:t>null</a:t>
            </a:r>
            <a:r>
              <a:rPr lang="en-US" altLang="en-US" dirty="0">
                <a:latin typeface="Arial" panose="020B0604020202020204" pitchFamily="34" charset="0"/>
              </a:rPr>
              <a:t>;</a:t>
            </a:r>
          </a:p>
          <a:p>
            <a:r>
              <a:rPr lang="en-US" altLang="en-US" b="1" dirty="0">
                <a:solidFill>
                  <a:srgbClr val="931A68"/>
                </a:solidFill>
                <a:latin typeface="Arial" panose="020B0604020202020204" pitchFamily="34" charset="0"/>
              </a:rPr>
              <a:t>if</a:t>
            </a:r>
            <a:r>
              <a:rPr lang="en-US" altLang="en-US" dirty="0">
                <a:latin typeface="Arial" panose="020B0604020202020204" pitchFamily="34" charset="0"/>
              </a:rPr>
              <a:t>(</a:t>
            </a:r>
            <a:r>
              <a:rPr lang="en-US" altLang="en-US" dirty="0">
                <a:solidFill>
                  <a:srgbClr val="7E504F"/>
                </a:solidFill>
                <a:latin typeface="Arial" panose="020B0604020202020204" pitchFamily="34" charset="0"/>
              </a:rPr>
              <a:t>header</a:t>
            </a:r>
            <a:r>
              <a:rPr lang="en-US" altLang="en-US" dirty="0">
                <a:latin typeface="Arial" panose="020B0604020202020204" pitchFamily="34" charset="0"/>
              </a:rPr>
              <a:t>!=</a:t>
            </a:r>
            <a:r>
              <a:rPr lang="en-US" altLang="en-US" b="1" dirty="0">
                <a:solidFill>
                  <a:srgbClr val="931A68"/>
                </a:solidFill>
                <a:latin typeface="Arial" panose="020B0604020202020204" pitchFamily="34" charset="0"/>
              </a:rPr>
              <a:t>null</a:t>
            </a:r>
            <a:r>
              <a:rPr lang="en-US" altLang="en-US" dirty="0">
                <a:latin typeface="Arial" panose="020B0604020202020204" pitchFamily="34" charset="0"/>
              </a:rPr>
              <a:t> &amp;&amp; </a:t>
            </a:r>
            <a:r>
              <a:rPr lang="en-US" altLang="en-US" dirty="0" err="1">
                <a:solidFill>
                  <a:srgbClr val="7E504F"/>
                </a:solidFill>
                <a:latin typeface="Arial" panose="020B0604020202020204" pitchFamily="34" charset="0"/>
              </a:rPr>
              <a:t>header</a:t>
            </a:r>
            <a:r>
              <a:rPr lang="en-US" altLang="en-US" dirty="0" err="1">
                <a:latin typeface="Arial" panose="020B0604020202020204" pitchFamily="34" charset="0"/>
              </a:rPr>
              <a:t>.startsWith</a:t>
            </a:r>
            <a:r>
              <a:rPr lang="en-US" altLang="en-US" dirty="0">
                <a:latin typeface="Arial" panose="020B0604020202020204" pitchFamily="34" charset="0"/>
              </a:rPr>
              <a:t>(</a:t>
            </a:r>
            <a:r>
              <a:rPr lang="en-US" altLang="en-US" dirty="0">
                <a:solidFill>
                  <a:srgbClr val="3933FF"/>
                </a:solidFill>
                <a:latin typeface="Arial" panose="020B0604020202020204" pitchFamily="34" charset="0"/>
              </a:rPr>
              <a:t>"Bearer"</a:t>
            </a:r>
            <a:r>
              <a:rPr lang="en-US" altLang="en-US" dirty="0">
                <a:latin typeface="Arial" panose="020B0604020202020204" pitchFamily="34" charset="0"/>
              </a:rPr>
              <a:t>))</a:t>
            </a:r>
          </a:p>
          <a:p>
            <a:r>
              <a:rPr lang="en-US" altLang="en-US" dirty="0">
                <a:latin typeface="Arial" panose="020B0604020202020204" pitchFamily="34" charset="0"/>
              </a:rPr>
              <a:t>{</a:t>
            </a:r>
          </a:p>
          <a:p>
            <a:r>
              <a:rPr lang="en-US" altLang="en-US" dirty="0" err="1">
                <a:solidFill>
                  <a:srgbClr val="7E504F"/>
                </a:solidFill>
                <a:latin typeface="Arial" panose="020B0604020202020204" pitchFamily="34" charset="0"/>
              </a:rPr>
              <a:t>jwt</a:t>
            </a:r>
            <a:r>
              <a:rPr lang="en-US" altLang="en-US" dirty="0">
                <a:latin typeface="Arial" panose="020B0604020202020204" pitchFamily="34" charset="0"/>
              </a:rPr>
              <a:t> = </a:t>
            </a:r>
            <a:r>
              <a:rPr lang="en-US" altLang="en-US" dirty="0" err="1">
                <a:solidFill>
                  <a:srgbClr val="7E504F"/>
                </a:solidFill>
                <a:latin typeface="Arial" panose="020B0604020202020204" pitchFamily="34" charset="0"/>
              </a:rPr>
              <a:t>header</a:t>
            </a:r>
            <a:r>
              <a:rPr lang="en-US" altLang="en-US" dirty="0" err="1">
                <a:latin typeface="Arial" panose="020B0604020202020204" pitchFamily="34" charset="0"/>
              </a:rPr>
              <a:t>.substring</a:t>
            </a:r>
            <a:r>
              <a:rPr lang="en-US" altLang="en-US" dirty="0">
                <a:latin typeface="Arial" panose="020B0604020202020204" pitchFamily="34" charset="0"/>
              </a:rPr>
              <a:t>(7);</a:t>
            </a:r>
          </a:p>
          <a:p>
            <a:r>
              <a:rPr lang="en-US" altLang="en-US" dirty="0">
                <a:solidFill>
                  <a:srgbClr val="7E504F"/>
                </a:solidFill>
                <a:latin typeface="Arial" panose="020B0604020202020204" pitchFamily="34" charset="0"/>
              </a:rPr>
              <a:t>username</a:t>
            </a:r>
            <a:r>
              <a:rPr lang="en-US" altLang="en-US" dirty="0">
                <a:latin typeface="Arial" panose="020B0604020202020204" pitchFamily="34" charset="0"/>
              </a:rPr>
              <a:t> = </a:t>
            </a:r>
            <a:r>
              <a:rPr lang="en-US" altLang="en-US" dirty="0" err="1">
                <a:solidFill>
                  <a:srgbClr val="0326CC"/>
                </a:solidFill>
                <a:latin typeface="Arial" panose="020B0604020202020204" pitchFamily="34" charset="0"/>
              </a:rPr>
              <a:t>jwtutil</a:t>
            </a:r>
            <a:r>
              <a:rPr lang="en-US" altLang="en-US" dirty="0" err="1">
                <a:latin typeface="Arial" panose="020B0604020202020204" pitchFamily="34" charset="0"/>
              </a:rPr>
              <a:t>.extractUsername</a:t>
            </a:r>
            <a:r>
              <a:rPr lang="en-US" altLang="en-US" dirty="0">
                <a:latin typeface="Arial" panose="020B0604020202020204" pitchFamily="34" charset="0"/>
              </a:rPr>
              <a:t>(</a:t>
            </a:r>
            <a:r>
              <a:rPr lang="en-US" altLang="en-US" dirty="0" err="1">
                <a:solidFill>
                  <a:srgbClr val="7E504F"/>
                </a:solidFill>
                <a:latin typeface="Arial" panose="020B0604020202020204" pitchFamily="34" charset="0"/>
              </a:rPr>
              <a:t>jwt</a:t>
            </a:r>
            <a:r>
              <a:rPr lang="en-US" altLang="en-US" dirty="0">
                <a:latin typeface="Arial" panose="020B0604020202020204" pitchFamily="34" charset="0"/>
              </a:rPr>
              <a:t>);</a:t>
            </a:r>
          </a:p>
          <a:p>
            <a:r>
              <a:rPr lang="en-US" altLang="en-US" dirty="0">
                <a:latin typeface="Arial" panose="020B0604020202020204" pitchFamily="34" charset="0"/>
              </a:rPr>
              <a:t>}</a:t>
            </a:r>
          </a:p>
        </p:txBody>
      </p:sp>
    </p:spTree>
    <p:extLst>
      <p:ext uri="{BB962C8B-B14F-4D97-AF65-F5344CB8AC3E}">
        <p14:creationId xmlns:p14="http://schemas.microsoft.com/office/powerpoint/2010/main" val="1077274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IMPLEMENT JWT FILTER</a:t>
            </a:r>
            <a:endParaRPr lang="en-US" sz="2400" b="1" dirty="0">
              <a:latin typeface="Arial" panose="020B0604020202020204" pitchFamily="34" charset="0"/>
              <a:cs typeface="Arial" panose="020B0604020202020204" pitchFamily="34" charset="0"/>
            </a:endParaRP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Rectangle 2"/>
          <p:cNvSpPr>
            <a:spLocks noChangeArrowheads="1"/>
          </p:cNvSpPr>
          <p:nvPr/>
        </p:nvSpPr>
        <p:spPr bwMode="auto">
          <a:xfrm>
            <a:off x="655321" y="1136049"/>
            <a:ext cx="8820150"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r>
              <a:rPr lang="en-US" altLang="en-US" b="1" dirty="0">
                <a:solidFill>
                  <a:srgbClr val="931A68"/>
                </a:solidFill>
                <a:latin typeface="Arial" panose="020B0604020202020204" pitchFamily="34" charset="0"/>
              </a:rPr>
              <a:t>if</a:t>
            </a:r>
            <a:r>
              <a:rPr lang="en-US" altLang="en-US" dirty="0">
                <a:latin typeface="Arial" panose="020B0604020202020204" pitchFamily="34" charset="0"/>
              </a:rPr>
              <a:t> ( </a:t>
            </a:r>
            <a:r>
              <a:rPr lang="en-US" altLang="en-US" dirty="0">
                <a:solidFill>
                  <a:srgbClr val="7E504F"/>
                </a:solidFill>
                <a:latin typeface="Arial" panose="020B0604020202020204" pitchFamily="34" charset="0"/>
              </a:rPr>
              <a:t>username</a:t>
            </a:r>
            <a:r>
              <a:rPr lang="en-US" altLang="en-US" dirty="0">
                <a:latin typeface="Arial" panose="020B0604020202020204" pitchFamily="34" charset="0"/>
              </a:rPr>
              <a:t>!=</a:t>
            </a:r>
            <a:r>
              <a:rPr lang="en-US" altLang="en-US" b="1" dirty="0">
                <a:solidFill>
                  <a:srgbClr val="931A68"/>
                </a:solidFill>
                <a:latin typeface="Arial" panose="020B0604020202020204" pitchFamily="34" charset="0"/>
              </a:rPr>
              <a:t>null</a:t>
            </a:r>
            <a:r>
              <a:rPr lang="en-US" altLang="en-US" dirty="0">
                <a:latin typeface="Arial" panose="020B0604020202020204" pitchFamily="34" charset="0"/>
              </a:rPr>
              <a:t> &amp;&amp; </a:t>
            </a:r>
            <a:r>
              <a:rPr lang="en-US" altLang="en-US" dirty="0" err="1">
                <a:latin typeface="Arial" panose="020B0604020202020204" pitchFamily="34" charset="0"/>
              </a:rPr>
              <a:t>SecurityContextHolder.</a:t>
            </a:r>
            <a:r>
              <a:rPr lang="en-US" altLang="en-US" i="1" dirty="0" err="1">
                <a:latin typeface="Arial" panose="020B0604020202020204" pitchFamily="34" charset="0"/>
              </a:rPr>
              <a:t>getContext</a:t>
            </a:r>
            <a:r>
              <a:rPr lang="en-US" altLang="en-US" dirty="0">
                <a:latin typeface="Arial" panose="020B0604020202020204" pitchFamily="34" charset="0"/>
              </a:rPr>
              <a:t>().</a:t>
            </a:r>
            <a:r>
              <a:rPr lang="en-US" altLang="en-US" dirty="0" err="1">
                <a:latin typeface="Arial" panose="020B0604020202020204" pitchFamily="34" charset="0"/>
              </a:rPr>
              <a:t>getAuthentication</a:t>
            </a:r>
            <a:r>
              <a:rPr lang="en-US" altLang="en-US" dirty="0">
                <a:latin typeface="Arial" panose="020B0604020202020204" pitchFamily="34" charset="0"/>
              </a:rPr>
              <a:t>()==</a:t>
            </a:r>
            <a:r>
              <a:rPr lang="en-US" altLang="en-US" b="1" dirty="0">
                <a:solidFill>
                  <a:srgbClr val="931A68"/>
                </a:solidFill>
                <a:latin typeface="Arial" panose="020B0604020202020204" pitchFamily="34" charset="0"/>
              </a:rPr>
              <a:t>null</a:t>
            </a:r>
            <a:r>
              <a:rPr lang="en-US" altLang="en-US" dirty="0">
                <a:latin typeface="Arial" panose="020B0604020202020204" pitchFamily="34" charset="0"/>
              </a:rPr>
              <a:t>)</a:t>
            </a:r>
          </a:p>
          <a:p>
            <a:r>
              <a:rPr lang="en-US" altLang="en-US" dirty="0">
                <a:latin typeface="Arial" panose="020B0604020202020204" pitchFamily="34" charset="0"/>
              </a:rPr>
              <a:t>{</a:t>
            </a:r>
          </a:p>
          <a:p>
            <a:r>
              <a:rPr lang="en-US" altLang="en-US" dirty="0" err="1">
                <a:latin typeface="Arial" panose="020B0604020202020204" pitchFamily="34" charset="0"/>
              </a:rPr>
              <a:t>UserDetails</a:t>
            </a:r>
            <a:r>
              <a:rPr lang="en-US" altLang="en-US" dirty="0">
                <a:latin typeface="Arial" panose="020B0604020202020204" pitchFamily="34" charset="0"/>
              </a:rPr>
              <a:t> </a:t>
            </a:r>
            <a:r>
              <a:rPr lang="en-US" altLang="en-US" dirty="0" err="1">
                <a:solidFill>
                  <a:srgbClr val="7E504F"/>
                </a:solidFill>
                <a:latin typeface="Arial" panose="020B0604020202020204" pitchFamily="34" charset="0"/>
              </a:rPr>
              <a:t>userDetails</a:t>
            </a:r>
            <a:r>
              <a:rPr lang="en-US" altLang="en-US" dirty="0">
                <a:latin typeface="Arial" panose="020B0604020202020204" pitchFamily="34" charset="0"/>
              </a:rPr>
              <a:t> = </a:t>
            </a:r>
            <a:r>
              <a:rPr lang="en-US" altLang="en-US" b="1" dirty="0" err="1">
                <a:solidFill>
                  <a:srgbClr val="931A68"/>
                </a:solidFill>
                <a:latin typeface="Arial" panose="020B0604020202020204" pitchFamily="34" charset="0"/>
              </a:rPr>
              <a:t>this</a:t>
            </a:r>
            <a:r>
              <a:rPr lang="en-US" altLang="en-US" dirty="0" err="1">
                <a:latin typeface="Arial" panose="020B0604020202020204" pitchFamily="34" charset="0"/>
              </a:rPr>
              <a:t>.</a:t>
            </a:r>
            <a:r>
              <a:rPr lang="en-US" altLang="en-US" dirty="0" err="1">
                <a:solidFill>
                  <a:srgbClr val="0326CC"/>
                </a:solidFill>
                <a:latin typeface="Arial" panose="020B0604020202020204" pitchFamily="34" charset="0"/>
              </a:rPr>
              <a:t>userservice</a:t>
            </a:r>
            <a:r>
              <a:rPr lang="en-US" altLang="en-US" dirty="0" err="1">
                <a:latin typeface="Arial" panose="020B0604020202020204" pitchFamily="34" charset="0"/>
              </a:rPr>
              <a:t>.loadUserByUsername</a:t>
            </a:r>
            <a:r>
              <a:rPr lang="en-US" altLang="en-US" dirty="0">
                <a:latin typeface="Arial" panose="020B0604020202020204" pitchFamily="34" charset="0"/>
              </a:rPr>
              <a:t>(</a:t>
            </a:r>
            <a:r>
              <a:rPr lang="en-US" altLang="en-US" dirty="0">
                <a:solidFill>
                  <a:srgbClr val="7E504F"/>
                </a:solidFill>
                <a:latin typeface="Arial" panose="020B0604020202020204" pitchFamily="34" charset="0"/>
              </a:rPr>
              <a:t>username</a:t>
            </a:r>
            <a:r>
              <a:rPr lang="en-US" altLang="en-US" dirty="0">
                <a:latin typeface="Arial" panose="020B0604020202020204" pitchFamily="34" charset="0"/>
              </a:rPr>
              <a:t>);</a:t>
            </a:r>
          </a:p>
          <a:p>
            <a:r>
              <a:rPr lang="en-US" altLang="en-US" b="1" dirty="0">
                <a:solidFill>
                  <a:srgbClr val="931A68"/>
                </a:solidFill>
                <a:latin typeface="Arial" panose="020B0604020202020204" pitchFamily="34" charset="0"/>
              </a:rPr>
              <a:t>if</a:t>
            </a:r>
            <a:r>
              <a:rPr lang="en-US" altLang="en-US" dirty="0">
                <a:latin typeface="Arial" panose="020B0604020202020204" pitchFamily="34" charset="0"/>
              </a:rPr>
              <a:t>(</a:t>
            </a:r>
            <a:r>
              <a:rPr lang="en-US" altLang="en-US" dirty="0" err="1">
                <a:solidFill>
                  <a:srgbClr val="0326CC"/>
                </a:solidFill>
                <a:latin typeface="Arial" panose="020B0604020202020204" pitchFamily="34" charset="0"/>
              </a:rPr>
              <a:t>jwtutil</a:t>
            </a:r>
            <a:r>
              <a:rPr lang="en-US" altLang="en-US" dirty="0" err="1">
                <a:latin typeface="Arial" panose="020B0604020202020204" pitchFamily="34" charset="0"/>
              </a:rPr>
              <a:t>.validateToken</a:t>
            </a:r>
            <a:r>
              <a:rPr lang="en-US" altLang="en-US" dirty="0">
                <a:latin typeface="Arial" panose="020B0604020202020204" pitchFamily="34" charset="0"/>
              </a:rPr>
              <a:t>(</a:t>
            </a:r>
            <a:r>
              <a:rPr lang="en-US" altLang="en-US" dirty="0" err="1">
                <a:solidFill>
                  <a:srgbClr val="7E504F"/>
                </a:solidFill>
                <a:latin typeface="Arial" panose="020B0604020202020204" pitchFamily="34" charset="0"/>
              </a:rPr>
              <a:t>jwt</a:t>
            </a:r>
            <a:r>
              <a:rPr lang="en-US" altLang="en-US" dirty="0">
                <a:latin typeface="Arial" panose="020B0604020202020204" pitchFamily="34" charset="0"/>
              </a:rPr>
              <a:t>, </a:t>
            </a:r>
            <a:r>
              <a:rPr lang="en-US" altLang="en-US" dirty="0" err="1">
                <a:solidFill>
                  <a:srgbClr val="7E504F"/>
                </a:solidFill>
                <a:latin typeface="Arial" panose="020B0604020202020204" pitchFamily="34" charset="0"/>
              </a:rPr>
              <a:t>userDetails</a:t>
            </a:r>
            <a:r>
              <a:rPr lang="en-US" altLang="en-US" dirty="0">
                <a:latin typeface="Arial" panose="020B0604020202020204" pitchFamily="34" charset="0"/>
              </a:rPr>
              <a:t>)) {</a:t>
            </a:r>
          </a:p>
          <a:p>
            <a:r>
              <a:rPr lang="en-US" altLang="en-US" dirty="0" err="1">
                <a:latin typeface="Arial" panose="020B0604020202020204" pitchFamily="34" charset="0"/>
              </a:rPr>
              <a:t>UsernamePasswordAuthenticationToken</a:t>
            </a:r>
            <a:r>
              <a:rPr lang="en-US" altLang="en-US" dirty="0">
                <a:latin typeface="Arial" panose="020B0604020202020204" pitchFamily="34" charset="0"/>
              </a:rPr>
              <a:t> </a:t>
            </a:r>
            <a:r>
              <a:rPr lang="en-US" altLang="en-US" dirty="0" err="1">
                <a:solidFill>
                  <a:srgbClr val="7E504F"/>
                </a:solidFill>
                <a:latin typeface="Arial" panose="020B0604020202020204" pitchFamily="34" charset="0"/>
              </a:rPr>
              <a:t>usernamePasswordAuthenticationToken</a:t>
            </a:r>
            <a:r>
              <a:rPr lang="en-US" altLang="en-US" dirty="0">
                <a:latin typeface="Arial" panose="020B0604020202020204" pitchFamily="34" charset="0"/>
              </a:rPr>
              <a:t> = </a:t>
            </a:r>
            <a:r>
              <a:rPr lang="en-US" altLang="en-US" b="1" dirty="0">
                <a:solidFill>
                  <a:srgbClr val="931A68"/>
                </a:solidFill>
                <a:latin typeface="Arial" panose="020B0604020202020204" pitchFamily="34" charset="0"/>
              </a:rPr>
              <a:t>new</a:t>
            </a:r>
            <a:r>
              <a:rPr lang="en-US" altLang="en-US" dirty="0">
                <a:latin typeface="Arial" panose="020B0604020202020204" pitchFamily="34" charset="0"/>
              </a:rPr>
              <a:t> </a:t>
            </a:r>
            <a:r>
              <a:rPr lang="en-US" altLang="en-US" dirty="0" err="1">
                <a:latin typeface="Arial" panose="020B0604020202020204" pitchFamily="34" charset="0"/>
              </a:rPr>
              <a:t>UsernamePasswordAuthenticationToken</a:t>
            </a:r>
            <a:r>
              <a:rPr lang="en-US" altLang="en-US" dirty="0">
                <a:latin typeface="Arial" panose="020B0604020202020204" pitchFamily="34" charset="0"/>
              </a:rPr>
              <a:t>(</a:t>
            </a:r>
            <a:r>
              <a:rPr lang="en-US" altLang="en-US" dirty="0" err="1">
                <a:solidFill>
                  <a:srgbClr val="7E504F"/>
                </a:solidFill>
                <a:latin typeface="Arial" panose="020B0604020202020204" pitchFamily="34" charset="0"/>
              </a:rPr>
              <a:t>userDetails</a:t>
            </a:r>
            <a:r>
              <a:rPr lang="en-US" altLang="en-US" dirty="0">
                <a:latin typeface="Arial" panose="020B0604020202020204" pitchFamily="34" charset="0"/>
              </a:rPr>
              <a:t>, </a:t>
            </a:r>
            <a:r>
              <a:rPr lang="en-US" altLang="en-US" b="1" dirty="0">
                <a:solidFill>
                  <a:srgbClr val="931A68"/>
                </a:solidFill>
                <a:latin typeface="Arial" panose="020B0604020202020204" pitchFamily="34" charset="0"/>
              </a:rPr>
              <a:t>null</a:t>
            </a:r>
            <a:r>
              <a:rPr lang="en-US" altLang="en-US" dirty="0">
                <a:latin typeface="Arial" panose="020B0604020202020204" pitchFamily="34" charset="0"/>
              </a:rPr>
              <a:t>, </a:t>
            </a:r>
            <a:r>
              <a:rPr lang="en-US" altLang="en-US" dirty="0" err="1">
                <a:solidFill>
                  <a:srgbClr val="7E504F"/>
                </a:solidFill>
                <a:latin typeface="Arial" panose="020B0604020202020204" pitchFamily="34" charset="0"/>
              </a:rPr>
              <a:t>userDetails</a:t>
            </a:r>
            <a:r>
              <a:rPr lang="en-US" altLang="en-US" dirty="0" err="1">
                <a:latin typeface="Arial" panose="020B0604020202020204" pitchFamily="34" charset="0"/>
              </a:rPr>
              <a:t>.getAuthorities</a:t>
            </a:r>
            <a:r>
              <a:rPr lang="en-US" altLang="en-US" dirty="0">
                <a:latin typeface="Arial" panose="020B0604020202020204" pitchFamily="34" charset="0"/>
              </a:rPr>
              <a:t>());</a:t>
            </a:r>
          </a:p>
          <a:p>
            <a:r>
              <a:rPr lang="en-US" altLang="en-US" dirty="0" err="1">
                <a:solidFill>
                  <a:srgbClr val="7E504F"/>
                </a:solidFill>
                <a:latin typeface="Arial" panose="020B0604020202020204" pitchFamily="34" charset="0"/>
              </a:rPr>
              <a:t>usernamePasswordAuthenticationToken</a:t>
            </a:r>
            <a:r>
              <a:rPr lang="en-US" altLang="en-US" dirty="0" err="1">
                <a:latin typeface="Arial" panose="020B0604020202020204" pitchFamily="34" charset="0"/>
              </a:rPr>
              <a:t>.setDetails</a:t>
            </a:r>
            <a:r>
              <a:rPr lang="en-US" altLang="en-US" dirty="0">
                <a:latin typeface="Arial" panose="020B0604020202020204" pitchFamily="34" charset="0"/>
              </a:rPr>
              <a:t>(</a:t>
            </a:r>
            <a:r>
              <a:rPr lang="en-US" altLang="en-US" b="1" dirty="0">
                <a:solidFill>
                  <a:srgbClr val="931A68"/>
                </a:solidFill>
                <a:latin typeface="Arial" panose="020B0604020202020204" pitchFamily="34" charset="0"/>
              </a:rPr>
              <a:t>new</a:t>
            </a:r>
            <a:r>
              <a:rPr lang="en-US" altLang="en-US" dirty="0">
                <a:latin typeface="Arial" panose="020B0604020202020204" pitchFamily="34" charset="0"/>
              </a:rPr>
              <a:t> </a:t>
            </a:r>
            <a:r>
              <a:rPr lang="en-US" altLang="en-US" dirty="0" err="1">
                <a:latin typeface="Arial" panose="020B0604020202020204" pitchFamily="34" charset="0"/>
              </a:rPr>
              <a:t>WebAuthenticationDetailsSource</a:t>
            </a:r>
            <a:r>
              <a:rPr lang="en-US" altLang="en-US" dirty="0">
                <a:latin typeface="Arial" panose="020B0604020202020204" pitchFamily="34" charset="0"/>
              </a:rPr>
              <a:t>().</a:t>
            </a:r>
            <a:r>
              <a:rPr lang="en-US" altLang="en-US" dirty="0" err="1">
                <a:latin typeface="Arial" panose="020B0604020202020204" pitchFamily="34" charset="0"/>
              </a:rPr>
              <a:t>buildDetails</a:t>
            </a:r>
            <a:r>
              <a:rPr lang="en-US" altLang="en-US" dirty="0">
                <a:latin typeface="Arial" panose="020B0604020202020204" pitchFamily="34" charset="0"/>
              </a:rPr>
              <a:t>(</a:t>
            </a:r>
            <a:r>
              <a:rPr lang="en-US" altLang="en-US" dirty="0">
                <a:solidFill>
                  <a:srgbClr val="7E504F"/>
                </a:solidFill>
                <a:latin typeface="Arial" panose="020B0604020202020204" pitchFamily="34" charset="0"/>
              </a:rPr>
              <a:t>request</a:t>
            </a:r>
            <a:r>
              <a:rPr lang="en-US" altLang="en-US" dirty="0">
                <a:latin typeface="Arial" panose="020B0604020202020204" pitchFamily="34" charset="0"/>
              </a:rPr>
              <a:t>));</a:t>
            </a:r>
          </a:p>
          <a:p>
            <a:r>
              <a:rPr lang="en-US" altLang="en-US" dirty="0" err="1">
                <a:latin typeface="Arial" panose="020B0604020202020204" pitchFamily="34" charset="0"/>
              </a:rPr>
              <a:t>SecurityContextHolder.</a:t>
            </a:r>
            <a:r>
              <a:rPr lang="en-US" altLang="en-US" i="1" dirty="0" err="1">
                <a:latin typeface="Arial" panose="020B0604020202020204" pitchFamily="34" charset="0"/>
              </a:rPr>
              <a:t>getContext</a:t>
            </a:r>
            <a:r>
              <a:rPr lang="en-US" altLang="en-US" dirty="0">
                <a:latin typeface="Arial" panose="020B0604020202020204" pitchFamily="34" charset="0"/>
              </a:rPr>
              <a:t>().</a:t>
            </a:r>
            <a:r>
              <a:rPr lang="en-US" altLang="en-US" dirty="0" err="1">
                <a:latin typeface="Arial" panose="020B0604020202020204" pitchFamily="34" charset="0"/>
              </a:rPr>
              <a:t>setAuthentication</a:t>
            </a:r>
            <a:r>
              <a:rPr lang="en-US" altLang="en-US" dirty="0">
                <a:latin typeface="Arial" panose="020B0604020202020204" pitchFamily="34" charset="0"/>
              </a:rPr>
              <a:t>(</a:t>
            </a:r>
            <a:r>
              <a:rPr lang="en-US" altLang="en-US" dirty="0" err="1">
                <a:solidFill>
                  <a:srgbClr val="7E504F"/>
                </a:solidFill>
                <a:latin typeface="Arial" panose="020B0604020202020204" pitchFamily="34" charset="0"/>
              </a:rPr>
              <a:t>usernamePasswordAuthenticationToken</a:t>
            </a:r>
            <a:r>
              <a:rPr lang="en-US" altLang="en-US" dirty="0">
                <a:latin typeface="Arial" panose="020B0604020202020204" pitchFamily="34" charset="0"/>
              </a:rPr>
              <a:t>);</a:t>
            </a:r>
          </a:p>
          <a:p>
            <a:r>
              <a:rPr lang="en-US" altLang="en-US" dirty="0">
                <a:latin typeface="Arial" panose="020B0604020202020204" pitchFamily="34" charset="0"/>
              </a:rPr>
              <a:t>}</a:t>
            </a:r>
          </a:p>
          <a:p>
            <a:r>
              <a:rPr lang="en-US" altLang="en-US" dirty="0">
                <a:latin typeface="Arial" panose="020B0604020202020204" pitchFamily="34" charset="0"/>
              </a:rPr>
              <a:t>}</a:t>
            </a:r>
          </a:p>
          <a:p>
            <a:r>
              <a:rPr lang="en-US" altLang="en-US" dirty="0" err="1">
                <a:solidFill>
                  <a:srgbClr val="7E504F"/>
                </a:solidFill>
                <a:latin typeface="Arial" panose="020B0604020202020204" pitchFamily="34" charset="0"/>
              </a:rPr>
              <a:t>filterChain</a:t>
            </a:r>
            <a:r>
              <a:rPr lang="en-US" altLang="en-US" dirty="0" err="1">
                <a:solidFill>
                  <a:srgbClr val="000000"/>
                </a:solidFill>
                <a:latin typeface="Arial" panose="020B0604020202020204" pitchFamily="34" charset="0"/>
              </a:rPr>
              <a:t>.doFilter</a:t>
            </a:r>
            <a:r>
              <a:rPr lang="en-US" altLang="en-US" dirty="0">
                <a:solidFill>
                  <a:srgbClr val="000000"/>
                </a:solidFill>
                <a:latin typeface="Arial" panose="020B0604020202020204" pitchFamily="34" charset="0"/>
              </a:rPr>
              <a:t>(</a:t>
            </a:r>
            <a:r>
              <a:rPr lang="en-US" altLang="en-US" dirty="0">
                <a:solidFill>
                  <a:srgbClr val="7E504F"/>
                </a:solidFill>
                <a:latin typeface="Arial" panose="020B0604020202020204" pitchFamily="34" charset="0"/>
              </a:rPr>
              <a:t>request</a:t>
            </a:r>
            <a:r>
              <a:rPr lang="en-US" altLang="en-US" dirty="0">
                <a:solidFill>
                  <a:srgbClr val="000000"/>
                </a:solidFill>
                <a:latin typeface="Arial" panose="020B0604020202020204" pitchFamily="34" charset="0"/>
              </a:rPr>
              <a:t>, </a:t>
            </a:r>
            <a:r>
              <a:rPr lang="en-US" altLang="en-US" dirty="0">
                <a:solidFill>
                  <a:srgbClr val="7E504F"/>
                </a:solidFill>
                <a:latin typeface="Arial" panose="020B0604020202020204" pitchFamily="34" charset="0"/>
              </a:rPr>
              <a:t>response</a:t>
            </a:r>
            <a:r>
              <a:rPr lang="en-US" altLang="en-US" dirty="0">
                <a:solidFill>
                  <a:srgbClr val="000000"/>
                </a:solidFill>
                <a:latin typeface="Arial" panose="020B0604020202020204" pitchFamily="34" charset="0"/>
              </a:rPr>
              <a:t>);</a:t>
            </a:r>
            <a:endParaRPr lang="en-US" altLang="en-US" dirty="0">
              <a:solidFill>
                <a:srgbClr val="7E504F"/>
              </a:solidFill>
              <a:latin typeface="Arial" panose="020B0604020202020204" pitchFamily="34" charset="0"/>
            </a:endParaRPr>
          </a:p>
          <a:p>
            <a:r>
              <a:rPr lang="en-US" altLang="en-US" dirty="0">
                <a:latin typeface="Arial" panose="020B0604020202020204" pitchFamily="34" charset="0"/>
              </a:rPr>
              <a:t>}</a:t>
            </a:r>
          </a:p>
          <a:p>
            <a:br>
              <a:rPr lang="en-US" altLang="en-US" dirty="0">
                <a:latin typeface="Arial" panose="020B0604020202020204" pitchFamily="34" charset="0"/>
              </a:rPr>
            </a:br>
            <a:endParaRPr lang="en-US" altLang="en-US" dirty="0">
              <a:latin typeface="Arial" panose="020B0604020202020204" pitchFamily="34" charset="0"/>
            </a:endParaRPr>
          </a:p>
          <a:p>
            <a:r>
              <a:rPr lang="en-US" altLang="en-US" dirty="0">
                <a:latin typeface="Arial" panose="020B0604020202020204" pitchFamily="34" charset="0"/>
              </a:rPr>
              <a:t>}</a:t>
            </a:r>
          </a:p>
        </p:txBody>
      </p:sp>
    </p:spTree>
    <p:extLst>
      <p:ext uri="{BB962C8B-B14F-4D97-AF65-F5344CB8AC3E}">
        <p14:creationId xmlns:p14="http://schemas.microsoft.com/office/powerpoint/2010/main" val="1532231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IMPLEMENT JWT SECURITY CONFIG</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Rectangle 6"/>
          <p:cNvSpPr>
            <a:spLocks noChangeArrowheads="1"/>
          </p:cNvSpPr>
          <p:nvPr/>
        </p:nvSpPr>
        <p:spPr bwMode="auto">
          <a:xfrm>
            <a:off x="745123" y="1136049"/>
            <a:ext cx="9096709" cy="3323987"/>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srgbClr val="777777"/>
                </a:solidFill>
                <a:latin typeface="Menlo" pitchFamily="49" charset="0"/>
              </a:rPr>
              <a:t>@Autowired</a:t>
            </a:r>
          </a:p>
          <a:p>
            <a:pPr>
              <a:spcBef>
                <a:spcPct val="0"/>
              </a:spcBef>
              <a:buFontTx/>
              <a:buNone/>
            </a:pPr>
            <a:r>
              <a:rPr lang="en-US" altLang="en-US" sz="1400" b="1">
                <a:solidFill>
                  <a:srgbClr val="931A68"/>
                </a:solidFill>
                <a:latin typeface="Menlo" pitchFamily="49" charset="0"/>
              </a:rPr>
              <a:t>private</a:t>
            </a:r>
            <a:r>
              <a:rPr lang="en-US" altLang="en-US" sz="1400">
                <a:latin typeface="Menlo" pitchFamily="49" charset="0"/>
              </a:rPr>
              <a:t> AccountDetailsService  </a:t>
            </a:r>
            <a:r>
              <a:rPr lang="en-US" altLang="en-US" sz="1400">
                <a:solidFill>
                  <a:srgbClr val="0326CC"/>
                </a:solidFill>
                <a:latin typeface="Menlo" pitchFamily="49" charset="0"/>
              </a:rPr>
              <a:t>myUserDetailsService</a:t>
            </a:r>
            <a:r>
              <a:rPr lang="en-US" altLang="en-US" sz="1400">
                <a:latin typeface="Menlo" pitchFamily="49" charset="0"/>
              </a:rPr>
              <a:t>;</a:t>
            </a:r>
          </a:p>
          <a:p>
            <a:pPr>
              <a:spcBef>
                <a:spcPct val="0"/>
              </a:spcBef>
              <a:buFontTx/>
              <a:buNone/>
            </a:pPr>
            <a:r>
              <a:rPr lang="en-US" altLang="en-US" sz="1400">
                <a:solidFill>
                  <a:srgbClr val="777777"/>
                </a:solidFill>
                <a:latin typeface="Menlo" pitchFamily="49" charset="0"/>
              </a:rPr>
              <a:t>@Autowired</a:t>
            </a:r>
          </a:p>
          <a:p>
            <a:pPr>
              <a:spcBef>
                <a:spcPct val="0"/>
              </a:spcBef>
              <a:buFontTx/>
              <a:buNone/>
            </a:pPr>
            <a:r>
              <a:rPr lang="en-US" altLang="en-US" sz="1400" b="1">
                <a:solidFill>
                  <a:srgbClr val="931A68"/>
                </a:solidFill>
                <a:latin typeface="Menlo" pitchFamily="49" charset="0"/>
              </a:rPr>
              <a:t>private</a:t>
            </a:r>
            <a:r>
              <a:rPr lang="en-US" altLang="en-US" sz="1400">
                <a:latin typeface="Menlo" pitchFamily="49" charset="0"/>
              </a:rPr>
              <a:t> JwtRequestFilter </a:t>
            </a:r>
            <a:r>
              <a:rPr lang="en-US" altLang="en-US" sz="1400">
                <a:solidFill>
                  <a:srgbClr val="0326CC"/>
                </a:solidFill>
                <a:latin typeface="Menlo" pitchFamily="49" charset="0"/>
              </a:rPr>
              <a:t>reqFilter</a:t>
            </a:r>
            <a:r>
              <a:rPr lang="en-US" altLang="en-US" sz="1400">
                <a:latin typeface="Menlo" pitchFamily="49" charset="0"/>
              </a:rPr>
              <a:t>;</a:t>
            </a:r>
          </a:p>
          <a:p>
            <a:pPr>
              <a:spcBef>
                <a:spcPct val="0"/>
              </a:spcBef>
              <a:buFontTx/>
              <a:buNone/>
            </a:pPr>
            <a:r>
              <a:rPr lang="en-US" altLang="en-US" sz="1400">
                <a:solidFill>
                  <a:srgbClr val="777777"/>
                </a:solidFill>
                <a:latin typeface="Menlo" pitchFamily="49" charset="0"/>
              </a:rPr>
              <a:t>@Override</a:t>
            </a:r>
          </a:p>
          <a:p>
            <a:pPr>
              <a:spcBef>
                <a:spcPct val="0"/>
              </a:spcBef>
              <a:buFontTx/>
              <a:buNone/>
            </a:pPr>
            <a:r>
              <a:rPr lang="en-US" altLang="en-US" sz="1400" b="1">
                <a:solidFill>
                  <a:srgbClr val="931A68"/>
                </a:solidFill>
                <a:latin typeface="Menlo" pitchFamily="49" charset="0"/>
              </a:rPr>
              <a:t>protected</a:t>
            </a:r>
            <a:r>
              <a:rPr lang="en-US" altLang="en-US" sz="1400">
                <a:latin typeface="Menlo" pitchFamily="49" charset="0"/>
              </a:rPr>
              <a:t> </a:t>
            </a:r>
            <a:r>
              <a:rPr lang="en-US" altLang="en-US" sz="1400" b="1">
                <a:solidFill>
                  <a:srgbClr val="931A68"/>
                </a:solidFill>
                <a:latin typeface="Menlo" pitchFamily="49" charset="0"/>
              </a:rPr>
              <a:t>void</a:t>
            </a:r>
            <a:r>
              <a:rPr lang="en-US" altLang="en-US" sz="1400">
                <a:latin typeface="Menlo" pitchFamily="49" charset="0"/>
              </a:rPr>
              <a:t> configure(AuthenticationManagerBuilder </a:t>
            </a:r>
            <a:r>
              <a:rPr lang="en-US" altLang="en-US" sz="1400">
                <a:solidFill>
                  <a:srgbClr val="7E504F"/>
                </a:solidFill>
                <a:latin typeface="Menlo" pitchFamily="49" charset="0"/>
              </a:rPr>
              <a:t>auth</a:t>
            </a:r>
            <a:r>
              <a:rPr lang="en-US" altLang="en-US" sz="1400">
                <a:latin typeface="Menlo" pitchFamily="49" charset="0"/>
              </a:rPr>
              <a:t>) </a:t>
            </a:r>
            <a:r>
              <a:rPr lang="en-US" altLang="en-US" sz="1400" b="1">
                <a:solidFill>
                  <a:srgbClr val="931A68"/>
                </a:solidFill>
                <a:latin typeface="Menlo" pitchFamily="49" charset="0"/>
              </a:rPr>
              <a:t>throws</a:t>
            </a:r>
            <a:r>
              <a:rPr lang="en-US" altLang="en-US" sz="1400">
                <a:latin typeface="Menlo" pitchFamily="49" charset="0"/>
              </a:rPr>
              <a:t> Exception {</a:t>
            </a:r>
          </a:p>
          <a:p>
            <a:pPr>
              <a:spcBef>
                <a:spcPct val="0"/>
              </a:spcBef>
              <a:buFontTx/>
              <a:buNone/>
            </a:pPr>
            <a:r>
              <a:rPr lang="en-US" altLang="en-US" sz="1400">
                <a:latin typeface="Menlo" pitchFamily="49" charset="0"/>
              </a:rPr>
              <a:t>System.</a:t>
            </a:r>
            <a:r>
              <a:rPr lang="en-US" altLang="en-US" sz="1400" b="1" i="1">
                <a:solidFill>
                  <a:srgbClr val="0326CC"/>
                </a:solidFill>
                <a:latin typeface="Menlo" pitchFamily="49" charset="0"/>
              </a:rPr>
              <a:t>out</a:t>
            </a:r>
            <a:r>
              <a:rPr lang="en-US" altLang="en-US" sz="1400">
                <a:latin typeface="Menlo" pitchFamily="49" charset="0"/>
              </a:rPr>
              <a:t>.println(</a:t>
            </a:r>
            <a:r>
              <a:rPr lang="en-US" altLang="en-US" sz="1400">
                <a:solidFill>
                  <a:srgbClr val="3933FF"/>
                </a:solidFill>
                <a:latin typeface="Menlo" pitchFamily="49" charset="0"/>
              </a:rPr>
              <a:t>"configure"</a:t>
            </a:r>
            <a:r>
              <a:rPr lang="en-US" altLang="en-US" sz="1400">
                <a:latin typeface="Menlo" pitchFamily="49" charset="0"/>
              </a:rPr>
              <a:t>);</a:t>
            </a:r>
          </a:p>
          <a:p>
            <a:pPr>
              <a:spcBef>
                <a:spcPct val="0"/>
              </a:spcBef>
              <a:buFontTx/>
              <a:buNone/>
            </a:pPr>
            <a:r>
              <a:rPr lang="en-US" altLang="en-US" sz="1400">
                <a:solidFill>
                  <a:srgbClr val="7E504F"/>
                </a:solidFill>
                <a:latin typeface="Menlo" pitchFamily="49" charset="0"/>
              </a:rPr>
              <a:t>auth</a:t>
            </a:r>
            <a:r>
              <a:rPr lang="en-US" altLang="en-US" sz="1400">
                <a:latin typeface="Menlo" pitchFamily="49" charset="0"/>
              </a:rPr>
              <a:t>.userDetailsService(</a:t>
            </a:r>
            <a:r>
              <a:rPr lang="en-US" altLang="en-US" sz="1400">
                <a:solidFill>
                  <a:srgbClr val="0326CC"/>
                </a:solidFill>
                <a:latin typeface="Menlo" pitchFamily="49" charset="0"/>
              </a:rPr>
              <a:t>myUserDetailsService</a:t>
            </a:r>
            <a:r>
              <a:rPr lang="en-US" altLang="en-US" sz="1400">
                <a:latin typeface="Menlo" pitchFamily="49" charset="0"/>
              </a:rPr>
              <a:t>);</a:t>
            </a:r>
          </a:p>
          <a:p>
            <a:pPr>
              <a:spcBef>
                <a:spcPct val="0"/>
              </a:spcBef>
              <a:buFontTx/>
              <a:buNone/>
            </a:pPr>
            <a:r>
              <a:rPr lang="en-US" altLang="en-US" sz="1400">
                <a:latin typeface="Menlo" pitchFamily="49" charset="0"/>
              </a:rPr>
              <a:t>}</a:t>
            </a:r>
          </a:p>
          <a:p>
            <a:pPr>
              <a:spcBef>
                <a:spcPct val="0"/>
              </a:spcBef>
              <a:buFontTx/>
              <a:buNone/>
            </a:pPr>
            <a:r>
              <a:rPr lang="en-US" altLang="en-US" sz="1400">
                <a:solidFill>
                  <a:srgbClr val="777777"/>
                </a:solidFill>
                <a:latin typeface="Menlo" pitchFamily="49" charset="0"/>
              </a:rPr>
              <a:t>@Override</a:t>
            </a:r>
          </a:p>
          <a:p>
            <a:pPr>
              <a:spcBef>
                <a:spcPct val="0"/>
              </a:spcBef>
              <a:buFontTx/>
              <a:buNone/>
            </a:pPr>
            <a:r>
              <a:rPr lang="en-US" altLang="en-US" sz="1400">
                <a:solidFill>
                  <a:srgbClr val="777777"/>
                </a:solidFill>
                <a:latin typeface="Menlo" pitchFamily="49" charset="0"/>
              </a:rPr>
              <a:t>@Bean</a:t>
            </a:r>
          </a:p>
          <a:p>
            <a:pPr>
              <a:spcBef>
                <a:spcPct val="0"/>
              </a:spcBef>
              <a:buFontTx/>
              <a:buNone/>
            </a:pPr>
            <a:r>
              <a:rPr lang="en-US" altLang="en-US" sz="1400" b="1">
                <a:solidFill>
                  <a:srgbClr val="931A68"/>
                </a:solidFill>
                <a:latin typeface="Menlo" pitchFamily="49" charset="0"/>
              </a:rPr>
              <a:t>public</a:t>
            </a:r>
            <a:r>
              <a:rPr lang="en-US" altLang="en-US" sz="1400">
                <a:latin typeface="Menlo" pitchFamily="49" charset="0"/>
              </a:rPr>
              <a:t> AuthenticationManager authenticationManagerBean() </a:t>
            </a:r>
            <a:r>
              <a:rPr lang="en-US" altLang="en-US" sz="1400" b="1">
                <a:solidFill>
                  <a:srgbClr val="931A68"/>
                </a:solidFill>
                <a:latin typeface="Menlo" pitchFamily="49" charset="0"/>
              </a:rPr>
              <a:t>throws</a:t>
            </a:r>
            <a:r>
              <a:rPr lang="en-US" altLang="en-US" sz="1400">
                <a:latin typeface="Menlo" pitchFamily="49" charset="0"/>
              </a:rPr>
              <a:t> Exception {</a:t>
            </a:r>
          </a:p>
          <a:p>
            <a:pPr>
              <a:spcBef>
                <a:spcPct val="0"/>
              </a:spcBef>
              <a:buFontTx/>
              <a:buNone/>
            </a:pPr>
            <a:r>
              <a:rPr lang="en-US" altLang="en-US" sz="1400">
                <a:solidFill>
                  <a:srgbClr val="4E9072"/>
                </a:solidFill>
                <a:latin typeface="Menlo" pitchFamily="49" charset="0"/>
              </a:rPr>
              <a:t>// </a:t>
            </a:r>
            <a:r>
              <a:rPr lang="en-US" altLang="en-US" sz="1400" b="1">
                <a:solidFill>
                  <a:srgbClr val="91AFCB"/>
                </a:solidFill>
                <a:latin typeface="Menlo" pitchFamily="49" charset="0"/>
              </a:rPr>
              <a:t>TODO</a:t>
            </a:r>
            <a:r>
              <a:rPr lang="en-US" altLang="en-US" sz="1400">
                <a:solidFill>
                  <a:srgbClr val="4E9072"/>
                </a:solidFill>
                <a:latin typeface="Menlo" pitchFamily="49" charset="0"/>
              </a:rPr>
              <a:t> Auto-generated method stub</a:t>
            </a:r>
          </a:p>
          <a:p>
            <a:pPr>
              <a:spcBef>
                <a:spcPct val="0"/>
              </a:spcBef>
              <a:buFontTx/>
              <a:buNone/>
            </a:pPr>
            <a:r>
              <a:rPr lang="en-US" altLang="en-US" sz="1400" b="1">
                <a:solidFill>
                  <a:srgbClr val="931A68"/>
                </a:solidFill>
                <a:latin typeface="Menlo" pitchFamily="49" charset="0"/>
              </a:rPr>
              <a:t>return</a:t>
            </a:r>
            <a:r>
              <a:rPr lang="en-US" altLang="en-US" sz="1400">
                <a:latin typeface="Menlo" pitchFamily="49" charset="0"/>
              </a:rPr>
              <a:t> </a:t>
            </a:r>
            <a:r>
              <a:rPr lang="en-US" altLang="en-US" sz="1400" b="1">
                <a:solidFill>
                  <a:srgbClr val="931A68"/>
                </a:solidFill>
                <a:latin typeface="Menlo" pitchFamily="49" charset="0"/>
              </a:rPr>
              <a:t>super</a:t>
            </a:r>
            <a:r>
              <a:rPr lang="en-US" altLang="en-US" sz="1400">
                <a:latin typeface="Menlo" pitchFamily="49" charset="0"/>
              </a:rPr>
              <a:t>.authenticationManagerBean();</a:t>
            </a:r>
          </a:p>
          <a:p>
            <a:pPr>
              <a:spcBef>
                <a:spcPct val="0"/>
              </a:spcBef>
              <a:buFontTx/>
              <a:buNone/>
            </a:pPr>
            <a:r>
              <a:rPr lang="en-US" altLang="en-US" sz="1400">
                <a:latin typeface="Menlo" pitchFamily="49" charset="0"/>
              </a:rPr>
              <a:t>}</a:t>
            </a:r>
          </a:p>
        </p:txBody>
      </p:sp>
      <p:sp>
        <p:nvSpPr>
          <p:cNvPr id="5" name="Rectangle 5"/>
          <p:cNvSpPr>
            <a:spLocks noChangeArrowheads="1"/>
          </p:cNvSpPr>
          <p:nvPr/>
        </p:nvSpPr>
        <p:spPr bwMode="auto">
          <a:xfrm>
            <a:off x="688975" y="4866424"/>
            <a:ext cx="9209004" cy="1384995"/>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400">
                <a:solidFill>
                  <a:srgbClr val="7E504F"/>
                </a:solidFill>
                <a:latin typeface="Menlo" pitchFamily="49" charset="0"/>
              </a:rPr>
              <a:t>http</a:t>
            </a:r>
            <a:r>
              <a:rPr lang="en-US" altLang="en-US" sz="1400">
                <a:latin typeface="Menlo" pitchFamily="49" charset="0"/>
              </a:rPr>
              <a:t>.csrf().disable().authorizeRequests()</a:t>
            </a:r>
          </a:p>
          <a:p>
            <a:pPr>
              <a:spcBef>
                <a:spcPct val="0"/>
              </a:spcBef>
              <a:buFontTx/>
              <a:buNone/>
            </a:pPr>
            <a:r>
              <a:rPr lang="en-US" altLang="en-US" sz="1400">
                <a:latin typeface="Menlo" pitchFamily="49" charset="0"/>
              </a:rPr>
              <a:t>.antMatchers(</a:t>
            </a:r>
            <a:r>
              <a:rPr lang="en-US" altLang="en-US" sz="1400">
                <a:solidFill>
                  <a:srgbClr val="3933FF"/>
                </a:solidFill>
                <a:latin typeface="Menlo" pitchFamily="49" charset="0"/>
              </a:rPr>
              <a:t>"/authenticate"</a:t>
            </a:r>
            <a:r>
              <a:rPr lang="en-US" altLang="en-US" sz="1400">
                <a:latin typeface="Menlo" pitchFamily="49" charset="0"/>
              </a:rPr>
              <a:t>).permitAll()</a:t>
            </a:r>
          </a:p>
          <a:p>
            <a:pPr>
              <a:spcBef>
                <a:spcPct val="0"/>
              </a:spcBef>
              <a:buFontTx/>
              <a:buNone/>
            </a:pPr>
            <a:r>
              <a:rPr lang="en-US" altLang="en-US" sz="1400">
                <a:latin typeface="Menlo" pitchFamily="49" charset="0"/>
              </a:rPr>
              <a:t>.anyRequest().authenticated()</a:t>
            </a:r>
          </a:p>
          <a:p>
            <a:pPr>
              <a:spcBef>
                <a:spcPct val="0"/>
              </a:spcBef>
              <a:buFontTx/>
              <a:buNone/>
            </a:pPr>
            <a:r>
              <a:rPr lang="en-US" altLang="en-US" sz="1400">
                <a:latin typeface="Menlo" pitchFamily="49" charset="0"/>
              </a:rPr>
              <a:t>.and().sessionManagement().sessionCreationPolicy(SessionCreationPolicy.</a:t>
            </a:r>
            <a:r>
              <a:rPr lang="en-US" altLang="en-US" sz="1400" b="1" i="1">
                <a:solidFill>
                  <a:srgbClr val="0326CC"/>
                </a:solidFill>
                <a:latin typeface="Menlo" pitchFamily="49" charset="0"/>
              </a:rPr>
              <a:t>STATELESS</a:t>
            </a:r>
            <a:r>
              <a:rPr lang="en-US" altLang="en-US" sz="1400">
                <a:latin typeface="Menlo" pitchFamily="49" charset="0"/>
              </a:rPr>
              <a:t>);</a:t>
            </a:r>
          </a:p>
          <a:p>
            <a:pPr>
              <a:spcBef>
                <a:spcPct val="0"/>
              </a:spcBef>
              <a:buFontTx/>
              <a:buNone/>
            </a:pPr>
            <a:r>
              <a:rPr lang="en-US" altLang="en-US" sz="1400">
                <a:solidFill>
                  <a:srgbClr val="4E9072"/>
                </a:solidFill>
                <a:latin typeface="Menlo" pitchFamily="49" charset="0"/>
              </a:rPr>
              <a:t>//// Add JWT token filter</a:t>
            </a:r>
          </a:p>
          <a:p>
            <a:pPr>
              <a:spcBef>
                <a:spcPct val="0"/>
              </a:spcBef>
              <a:buFontTx/>
              <a:buNone/>
            </a:pPr>
            <a:r>
              <a:rPr lang="en-US" altLang="en-US" sz="1400">
                <a:solidFill>
                  <a:srgbClr val="7E504F"/>
                </a:solidFill>
                <a:latin typeface="Menlo" pitchFamily="49" charset="0"/>
              </a:rPr>
              <a:t>http</a:t>
            </a:r>
            <a:r>
              <a:rPr lang="en-US" altLang="en-US" sz="1400">
                <a:latin typeface="Menlo" pitchFamily="49" charset="0"/>
              </a:rPr>
              <a:t>.addFilterBefore(</a:t>
            </a:r>
            <a:r>
              <a:rPr lang="en-US" altLang="en-US" sz="1400">
                <a:solidFill>
                  <a:srgbClr val="0326CC"/>
                </a:solidFill>
                <a:latin typeface="Menlo" pitchFamily="49" charset="0"/>
              </a:rPr>
              <a:t>reqFilter</a:t>
            </a:r>
            <a:r>
              <a:rPr lang="en-US" altLang="en-US" sz="1400">
                <a:latin typeface="Menlo" pitchFamily="49" charset="0"/>
              </a:rPr>
              <a:t>, UsernamePasswordAuthenticationFilter.</a:t>
            </a:r>
            <a:r>
              <a:rPr lang="en-US" altLang="en-US" sz="1400" b="1">
                <a:solidFill>
                  <a:srgbClr val="931A68"/>
                </a:solidFill>
                <a:latin typeface="Menlo" pitchFamily="49" charset="0"/>
              </a:rPr>
              <a:t>class</a:t>
            </a:r>
            <a:r>
              <a:rPr lang="en-US" altLang="en-US" sz="1400">
                <a:latin typeface="Menlo" pitchFamily="49" charset="0"/>
              </a:rPr>
              <a:t>);</a:t>
            </a:r>
          </a:p>
        </p:txBody>
      </p:sp>
    </p:spTree>
    <p:extLst>
      <p:ext uri="{BB962C8B-B14F-4D97-AF65-F5344CB8AC3E}">
        <p14:creationId xmlns:p14="http://schemas.microsoft.com/office/powerpoint/2010/main" val="1982833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TEST JWT</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Content Placeholder 2"/>
          <p:cNvSpPr txBox="1">
            <a:spLocks/>
          </p:cNvSpPr>
          <p:nvPr/>
        </p:nvSpPr>
        <p:spPr>
          <a:xfrm>
            <a:off x="697499" y="1058165"/>
            <a:ext cx="5815596" cy="2054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r>
              <a:rPr lang="en-US" altLang="en-US" sz="1800" dirty="0"/>
              <a:t>Open Postman and make a POST request to /authenticate passing a </a:t>
            </a:r>
            <a:r>
              <a:rPr lang="en-US" altLang="en-US" sz="1800" dirty="0" err="1"/>
              <a:t>json</a:t>
            </a:r>
            <a:r>
              <a:rPr lang="en-US" altLang="en-US" sz="1800" dirty="0"/>
              <a:t> data with username and password and set </a:t>
            </a:r>
            <a:r>
              <a:rPr lang="en-US" altLang="en-US" sz="1800" b="1" dirty="0"/>
              <a:t>Content-Type </a:t>
            </a:r>
            <a:r>
              <a:rPr lang="en-US" altLang="en-US" sz="1800" dirty="0"/>
              <a:t>to application/</a:t>
            </a:r>
            <a:r>
              <a:rPr lang="en-US" altLang="en-US" sz="1800" dirty="0" err="1"/>
              <a:t>json</a:t>
            </a:r>
            <a:endParaRPr lang="en-US" altLang="en-US" sz="1800" dirty="0"/>
          </a:p>
          <a:p>
            <a:pPr marL="571500" indent="-571500"/>
            <a:r>
              <a:rPr lang="en-US" altLang="en-US" sz="1800" dirty="0"/>
              <a:t>In response you should get </a:t>
            </a:r>
            <a:r>
              <a:rPr lang="en-US" altLang="en-US" sz="1800" dirty="0" err="1"/>
              <a:t>jwt</a:t>
            </a:r>
            <a:r>
              <a:rPr lang="en-US" altLang="en-US" sz="1800" dirty="0"/>
              <a:t> token</a:t>
            </a:r>
          </a:p>
          <a:p>
            <a:pPr marL="571500" indent="-571500"/>
            <a:endParaRPr lang="en-US" altLang="en-US" sz="1800" dirty="0"/>
          </a:p>
          <a:p>
            <a:pPr marL="571500" indent="-571500"/>
            <a:endParaRPr lang="en-US" altLang="en-US" sz="1800" dirty="0"/>
          </a:p>
          <a:p>
            <a:pPr marL="571500" indent="-571500"/>
            <a:endParaRPr lang="en-US" altLang="en-US" sz="1800" dirty="0"/>
          </a:p>
          <a:p>
            <a:pPr marL="571500" indent="-571500"/>
            <a:endParaRPr lang="en-US" altLang="en-US" sz="1800" dirty="0"/>
          </a:p>
          <a:p>
            <a:pPr marL="571500" indent="-571500"/>
            <a:endParaRPr lang="en-US" altLang="en-US" sz="1800" dirty="0"/>
          </a:p>
          <a:p>
            <a:pPr marL="571500" indent="-571500"/>
            <a:endParaRPr lang="en-US" altLang="en-US" sz="1800" dirty="0"/>
          </a:p>
          <a:p>
            <a:pPr marL="571500" indent="-571500"/>
            <a:endParaRPr lang="en-US" altLang="en-US" sz="1800" dirty="0"/>
          </a:p>
          <a:p>
            <a:pPr marL="571500" indent="-571500"/>
            <a:endParaRPr lang="en-US" altLang="en-US" sz="1800" dirty="0"/>
          </a:p>
        </p:txBody>
      </p:sp>
      <p:pic>
        <p:nvPicPr>
          <p:cNvPr id="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42624" y="434975"/>
            <a:ext cx="35147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32888" y="2520986"/>
            <a:ext cx="8689072" cy="197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txBox="1">
            <a:spLocks/>
          </p:cNvSpPr>
          <p:nvPr/>
        </p:nvSpPr>
        <p:spPr bwMode="auto">
          <a:xfrm>
            <a:off x="697499" y="4497456"/>
            <a:ext cx="4419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52425" indent="-352425"/>
            <a:r>
              <a:rPr lang="en-US" altLang="en-US" sz="1800" dirty="0">
                <a:latin typeface="Arial" panose="020B0604020202020204" pitchFamily="34" charset="0"/>
              </a:rPr>
              <a:t>Then using this token make a request passing this token as Bearer &lt;token&gt; in Authorization header field and we should be able to access the authorized url</a:t>
            </a:r>
          </a:p>
        </p:txBody>
      </p:sp>
      <p:pic>
        <p:nvPicPr>
          <p:cNvPr id="8" name="Picture 8"/>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31077" y="3864021"/>
            <a:ext cx="4700337" cy="255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108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SPRING SECURITY</a:t>
            </a:r>
          </a:p>
        </p:txBody>
      </p:sp>
      <p:sp>
        <p:nvSpPr>
          <p:cNvPr id="3" name="Content Placeholder 2"/>
          <p:cNvSpPr txBox="1">
            <a:spLocks/>
          </p:cNvSpPr>
          <p:nvPr/>
        </p:nvSpPr>
        <p:spPr>
          <a:xfrm>
            <a:off x="655321" y="1830999"/>
            <a:ext cx="7852575" cy="2474515"/>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pPr>
            <a:r>
              <a:rPr lang="en-US" altLang="en-US" sz="1800" dirty="0"/>
              <a:t>Spring Security provides a comprehensive security solution, handling authentication and authorization, at both the web request level and at the method invocation level. </a:t>
            </a:r>
          </a:p>
          <a:p>
            <a:pPr marL="342900" indent="-342900">
              <a:lnSpc>
                <a:spcPct val="100000"/>
              </a:lnSpc>
            </a:pPr>
            <a:r>
              <a:rPr lang="en-US" altLang="en-US" sz="1800" dirty="0"/>
              <a:t>Based on the Spring Framework, Spring Security takes full advantage of dependency injection (DI) and aspect oriented techniques</a:t>
            </a:r>
          </a:p>
          <a:p>
            <a:pPr marL="342900" indent="-342900">
              <a:lnSpc>
                <a:spcPct val="100000"/>
              </a:lnSpc>
            </a:pPr>
            <a:r>
              <a:rPr lang="en-US" altLang="en-US" sz="1800" dirty="0"/>
              <a:t>Spring Security is also known as </a:t>
            </a:r>
            <a:r>
              <a:rPr lang="en-US" altLang="en-US" sz="1800" dirty="0" err="1"/>
              <a:t>Acegi</a:t>
            </a:r>
            <a:r>
              <a:rPr lang="en-US" altLang="en-US" sz="1800" dirty="0"/>
              <a:t> Security</a:t>
            </a:r>
          </a:p>
        </p:txBody>
      </p:sp>
      <p:pic>
        <p:nvPicPr>
          <p:cNvPr id="4" name="Picture 3"/>
          <p:cNvPicPr>
            <a:picLocks noChangeAspect="1"/>
          </p:cNvPicPr>
          <p:nvPr/>
        </p:nvPicPr>
        <p:blipFill>
          <a:blip r:embed="rId3"/>
          <a:stretch>
            <a:fillRect/>
          </a:stretch>
        </p:blipFill>
        <p:spPr>
          <a:xfrm>
            <a:off x="9072836" y="1909405"/>
            <a:ext cx="2628834" cy="2513165"/>
          </a:xfrm>
          <a:prstGeom prst="rect">
            <a:avLst/>
          </a:prstGeom>
        </p:spPr>
      </p:pic>
      <p:sp>
        <p:nvSpPr>
          <p:cNvPr id="5" name="Rectangle 4">
            <a:extLst>
              <a:ext uri="{FF2B5EF4-FFF2-40B4-BE49-F238E27FC236}">
                <a16:creationId xmlns:a16="http://schemas.microsoft.com/office/drawing/2014/main" id="{51CD85B8-9B02-F44C-A9B6-ED83FA8E842F}"/>
              </a:ext>
            </a:extLst>
          </p:cNvPr>
          <p:cNvSpPr/>
          <p:nvPr/>
        </p:nvSpPr>
        <p:spPr>
          <a:xfrm>
            <a:off x="0" y="1136049"/>
            <a:ext cx="12192000" cy="369332"/>
          </a:xfrm>
          <a:prstGeom prst="rect">
            <a:avLst/>
          </a:prstGeom>
          <a:solidFill>
            <a:schemeClr val="accent4">
              <a:lumMod val="75000"/>
            </a:schemeClr>
          </a:solidFill>
        </p:spPr>
        <p:txBody>
          <a:bodyPr wrap="square">
            <a:spAutoFit/>
          </a:bodyPr>
          <a:lstStyle/>
          <a:p>
            <a:pPr marL="342900" lvl="0" indent="-342900" algn="ctr"/>
            <a:r>
              <a:rPr lang="en-US" altLang="en-US" b="1" dirty="0">
                <a:solidFill>
                  <a:schemeClr val="bg1"/>
                </a:solidFill>
                <a:latin typeface="Arial" panose="020B0604020202020204" pitchFamily="34" charset="0"/>
                <a:cs typeface="Arial" panose="020B0604020202020204" pitchFamily="34" charset="0"/>
              </a:rPr>
              <a:t>A security framework that provides declarative security for your Spring-based applications.</a:t>
            </a:r>
          </a:p>
        </p:txBody>
      </p:sp>
      <p:sp>
        <p:nvSpPr>
          <p:cNvPr id="6" name="Rectangle 5">
            <a:extLst>
              <a:ext uri="{FF2B5EF4-FFF2-40B4-BE49-F238E27FC236}">
                <a16:creationId xmlns:a16="http://schemas.microsoft.com/office/drawing/2014/main" id="{B2F2033A-A9A1-4F49-89F9-D1CBF1DA2A4D}"/>
              </a:ext>
            </a:extLst>
          </p:cNvPr>
          <p:cNvSpPr/>
          <p:nvPr/>
        </p:nvSpPr>
        <p:spPr>
          <a:xfrm>
            <a:off x="0" y="4631132"/>
            <a:ext cx="12192000" cy="1456809"/>
          </a:xfrm>
          <a:prstGeom prst="rect">
            <a:avLst/>
          </a:prstGeom>
          <a:solidFill>
            <a:schemeClr val="accent5">
              <a:lumMod val="20000"/>
              <a:lumOff val="80000"/>
            </a:schemeClr>
          </a:solidFill>
        </p:spPr>
        <p:txBody>
          <a:bodyPr anchor="ctr"/>
          <a:lstStyle/>
          <a:p>
            <a:pPr marL="342900" indent="-342900">
              <a:spcBef>
                <a:spcPts val="1000"/>
              </a:spcBef>
              <a:buFont typeface="Arial" panose="020B0604020202020204" pitchFamily="34" charset="0"/>
              <a:buChar char="•"/>
            </a:pPr>
            <a:r>
              <a:rPr lang="en-US" altLang="en-US" dirty="0">
                <a:latin typeface="Arial" panose="020B0604020202020204" pitchFamily="34" charset="0"/>
              </a:rPr>
              <a:t>Protection against attacks like session fixation, clickjacking, cross site request forgery, etc.</a:t>
            </a:r>
          </a:p>
          <a:p>
            <a:pPr marL="342900" indent="-342900">
              <a:spcBef>
                <a:spcPts val="1000"/>
              </a:spcBef>
              <a:buFont typeface="Arial" panose="020B0604020202020204" pitchFamily="34" charset="0"/>
              <a:buChar char="•"/>
            </a:pPr>
            <a:r>
              <a:rPr lang="en-US" altLang="en-US" dirty="0">
                <a:latin typeface="Arial" panose="020B0604020202020204" pitchFamily="34" charset="0"/>
              </a:rPr>
              <a:t>Servlet API integration</a:t>
            </a:r>
          </a:p>
          <a:p>
            <a:pPr marL="342900" indent="-342900">
              <a:spcBef>
                <a:spcPts val="1000"/>
              </a:spcBef>
              <a:buFont typeface="Arial" panose="020B0604020202020204" pitchFamily="34" charset="0"/>
              <a:buChar char="•"/>
            </a:pPr>
            <a:r>
              <a:rPr lang="en-US" altLang="en-US" dirty="0">
                <a:latin typeface="Arial" panose="020B0604020202020204" pitchFamily="34" charset="0"/>
              </a:rPr>
              <a:t>Optional integration with Spring Web MVC </a:t>
            </a:r>
          </a:p>
        </p:txBody>
      </p:sp>
    </p:spTree>
    <p:extLst>
      <p:ext uri="{BB962C8B-B14F-4D97-AF65-F5344CB8AC3E}">
        <p14:creationId xmlns:p14="http://schemas.microsoft.com/office/powerpoint/2010/main" val="2228715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767450E-4C83-874E-9423-C66819A399D4}"/>
              </a:ext>
            </a:extLst>
          </p:cNvPr>
          <p:cNvPicPr>
            <a:picLocks noGrp="1" noChangeAspect="1"/>
          </p:cNvPicPr>
          <p:nvPr>
            <p:ph type="pic" sz="quarter" idx="14"/>
          </p:nvPr>
        </p:nvPicPr>
        <p:blipFill rotWithShape="1">
          <a:blip r:embed="rId2" cstate="email">
            <a:extLst>
              <a:ext uri="{28A0092B-C50C-407E-A947-70E740481C1C}">
                <a14:useLocalDpi xmlns:a14="http://schemas.microsoft.com/office/drawing/2010/main"/>
              </a:ext>
            </a:extLst>
          </a:blip>
          <a:srcRect l="-1694" b="-1"/>
          <a:stretch/>
        </p:blipFill>
        <p:spPr>
          <a:xfrm>
            <a:off x="4494726" y="-141669"/>
            <a:ext cx="7896443" cy="7173839"/>
          </a:xfrm>
        </p:spPr>
      </p:pic>
      <p:sp>
        <p:nvSpPr>
          <p:cNvPr id="8" name="Rectangle 4">
            <a:extLst>
              <a:ext uri="{FF2B5EF4-FFF2-40B4-BE49-F238E27FC236}">
                <a16:creationId xmlns:a16="http://schemas.microsoft.com/office/drawing/2014/main" id="{8D153262-0D22-EE4B-8422-E83531E442C3}"/>
              </a:ext>
            </a:extLst>
          </p:cNvPr>
          <p:cNvSpPr/>
          <p:nvPr/>
        </p:nvSpPr>
        <p:spPr>
          <a:xfrm flipH="1">
            <a:off x="1588" y="627903"/>
            <a:ext cx="560419" cy="270354"/>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 name="connsiteX0" fmla="*/ 2516033 w 16267724"/>
              <a:gd name="connsiteY0" fmla="*/ 0 h 3987559"/>
              <a:gd name="connsiteX1" fmla="*/ 16267724 w 16267724"/>
              <a:gd name="connsiteY1" fmla="*/ 0 h 3987559"/>
              <a:gd name="connsiteX2" fmla="*/ 16267724 w 16267724"/>
              <a:gd name="connsiteY2" fmla="*/ 3987559 h 3987559"/>
              <a:gd name="connsiteX3" fmla="*/ 0 w 16267724"/>
              <a:gd name="connsiteY3" fmla="*/ 3987559 h 3987559"/>
              <a:gd name="connsiteX4" fmla="*/ 2516033 w 16267724"/>
              <a:gd name="connsiteY4" fmla="*/ 0 h 3987559"/>
              <a:gd name="connsiteX0" fmla="*/ -1 w 13751690"/>
              <a:gd name="connsiteY0" fmla="*/ 0 h 3987559"/>
              <a:gd name="connsiteX1" fmla="*/ 13751690 w 13751690"/>
              <a:gd name="connsiteY1" fmla="*/ 0 h 3987559"/>
              <a:gd name="connsiteX2" fmla="*/ 13751690 w 13751690"/>
              <a:gd name="connsiteY2" fmla="*/ 3987559 h 3987559"/>
              <a:gd name="connsiteX3" fmla="*/ 354838 w 13751690"/>
              <a:gd name="connsiteY3" fmla="*/ 3226202 h 3987559"/>
              <a:gd name="connsiteX4" fmla="*/ -1 w 13751690"/>
              <a:gd name="connsiteY4" fmla="*/ 0 h 3987559"/>
              <a:gd name="connsiteX0" fmla="*/ 2409708 w 16161399"/>
              <a:gd name="connsiteY0" fmla="*/ 0 h 3987559"/>
              <a:gd name="connsiteX1" fmla="*/ 16161399 w 16161399"/>
              <a:gd name="connsiteY1" fmla="*/ 0 h 3987559"/>
              <a:gd name="connsiteX2" fmla="*/ 16161399 w 16161399"/>
              <a:gd name="connsiteY2" fmla="*/ 3987559 h 3987559"/>
              <a:gd name="connsiteX3" fmla="*/ 0 w 16161399"/>
              <a:gd name="connsiteY3" fmla="*/ 3960361 h 3987559"/>
              <a:gd name="connsiteX4" fmla="*/ 2409708 w 16161399"/>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1399" h="3987559">
                <a:moveTo>
                  <a:pt x="2409708" y="0"/>
                </a:moveTo>
                <a:lnTo>
                  <a:pt x="16161399" y="0"/>
                </a:lnTo>
                <a:lnTo>
                  <a:pt x="16161399" y="3987559"/>
                </a:lnTo>
                <a:lnTo>
                  <a:pt x="0" y="3960361"/>
                </a:lnTo>
                <a:lnTo>
                  <a:pt x="2409708" y="0"/>
                </a:lnTo>
                <a:close/>
              </a:path>
            </a:pathLst>
          </a:custGeom>
          <a:solidFill>
            <a:srgbClr val="19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 name="Rectangle 1">
            <a:extLst>
              <a:ext uri="{FF2B5EF4-FFF2-40B4-BE49-F238E27FC236}">
                <a16:creationId xmlns:a16="http://schemas.microsoft.com/office/drawing/2014/main" id="{4BFBF5BE-EB29-0A45-93D9-360EDBB07ED9}"/>
              </a:ext>
            </a:extLst>
          </p:cNvPr>
          <p:cNvSpPr/>
          <p:nvPr/>
        </p:nvSpPr>
        <p:spPr>
          <a:xfrm flipH="1">
            <a:off x="4494725" y="-141670"/>
            <a:ext cx="8123993" cy="7173839"/>
          </a:xfrm>
          <a:custGeom>
            <a:avLst/>
            <a:gdLst>
              <a:gd name="connsiteX0" fmla="*/ 0 w 16143890"/>
              <a:gd name="connsiteY0" fmla="*/ 0 h 13716000"/>
              <a:gd name="connsiteX1" fmla="*/ 16143890 w 16143890"/>
              <a:gd name="connsiteY1" fmla="*/ 0 h 13716000"/>
              <a:gd name="connsiteX2" fmla="*/ 16143890 w 16143890"/>
              <a:gd name="connsiteY2" fmla="*/ 13716000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76386 w 16143890"/>
              <a:gd name="connsiteY2" fmla="*/ 13684469 h 13716000"/>
              <a:gd name="connsiteX3" fmla="*/ 0 w 16143890"/>
              <a:gd name="connsiteY3" fmla="*/ 13716000 h 13716000"/>
              <a:gd name="connsiteX4" fmla="*/ 0 w 16143890"/>
              <a:gd name="connsiteY4" fmla="*/ 0 h 13716000"/>
              <a:gd name="connsiteX0" fmla="*/ 0 w 16143890"/>
              <a:gd name="connsiteY0" fmla="*/ 0 h 13716000"/>
              <a:gd name="connsiteX1" fmla="*/ 16143890 w 16143890"/>
              <a:gd name="connsiteY1" fmla="*/ 0 h 13716000"/>
              <a:gd name="connsiteX2" fmla="*/ 12044855 w 16143890"/>
              <a:gd name="connsiteY2" fmla="*/ 13716000 h 13716000"/>
              <a:gd name="connsiteX3" fmla="*/ 0 w 16143890"/>
              <a:gd name="connsiteY3" fmla="*/ 13716000 h 13716000"/>
              <a:gd name="connsiteX4" fmla="*/ 0 w 16143890"/>
              <a:gd name="connsiteY4" fmla="*/ 0 h 137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3890" h="13716000">
                <a:moveTo>
                  <a:pt x="0" y="0"/>
                </a:moveTo>
                <a:lnTo>
                  <a:pt x="16143890" y="0"/>
                </a:lnTo>
                <a:lnTo>
                  <a:pt x="12044855" y="13716000"/>
                </a:lnTo>
                <a:lnTo>
                  <a:pt x="0" y="13716000"/>
                </a:lnTo>
                <a:lnTo>
                  <a:pt x="0" y="0"/>
                </a:lnTo>
                <a:close/>
              </a:path>
            </a:pathLst>
          </a:custGeom>
          <a:solidFill>
            <a:srgbClr val="25B5C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2" name="Rectangle 4">
            <a:extLst>
              <a:ext uri="{FF2B5EF4-FFF2-40B4-BE49-F238E27FC236}">
                <a16:creationId xmlns:a16="http://schemas.microsoft.com/office/drawing/2014/main" id="{C28877C9-AFE0-2942-89C4-D35EB564C462}"/>
              </a:ext>
            </a:extLst>
          </p:cNvPr>
          <p:cNvSpPr/>
          <p:nvPr/>
        </p:nvSpPr>
        <p:spPr>
          <a:xfrm flipH="1">
            <a:off x="1587" y="2337971"/>
            <a:ext cx="8833319" cy="2182058"/>
          </a:xfrm>
          <a:custGeom>
            <a:avLst/>
            <a:gdLst>
              <a:gd name="connsiteX0" fmla="*/ 0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0 w 14981402"/>
              <a:gd name="connsiteY4" fmla="*/ 0 h 3987559"/>
              <a:gd name="connsiteX0" fmla="*/ 1261242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61242 w 14981402"/>
              <a:gd name="connsiteY4" fmla="*/ 0 h 3987559"/>
              <a:gd name="connsiteX0" fmla="*/ 1229711 w 14981402"/>
              <a:gd name="connsiteY0" fmla="*/ 0 h 3987559"/>
              <a:gd name="connsiteX1" fmla="*/ 14981402 w 14981402"/>
              <a:gd name="connsiteY1" fmla="*/ 0 h 3987559"/>
              <a:gd name="connsiteX2" fmla="*/ 14981402 w 14981402"/>
              <a:gd name="connsiteY2" fmla="*/ 3987559 h 3987559"/>
              <a:gd name="connsiteX3" fmla="*/ 0 w 14981402"/>
              <a:gd name="connsiteY3" fmla="*/ 3987559 h 3987559"/>
              <a:gd name="connsiteX4" fmla="*/ 1229711 w 14981402"/>
              <a:gd name="connsiteY4" fmla="*/ 0 h 3987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1402" h="3987559">
                <a:moveTo>
                  <a:pt x="1229711" y="0"/>
                </a:moveTo>
                <a:lnTo>
                  <a:pt x="14981402" y="0"/>
                </a:lnTo>
                <a:lnTo>
                  <a:pt x="14981402" y="3987559"/>
                </a:lnTo>
                <a:lnTo>
                  <a:pt x="0" y="3987559"/>
                </a:lnTo>
                <a:lnTo>
                  <a:pt x="1229711"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10" name="TextBox 9">
            <a:extLst>
              <a:ext uri="{FF2B5EF4-FFF2-40B4-BE49-F238E27FC236}">
                <a16:creationId xmlns:a16="http://schemas.microsoft.com/office/drawing/2014/main" id="{CC39E87A-2CAF-CD41-98DC-4526D06794F9}"/>
              </a:ext>
            </a:extLst>
          </p:cNvPr>
          <p:cNvSpPr txBox="1"/>
          <p:nvPr/>
        </p:nvSpPr>
        <p:spPr>
          <a:xfrm>
            <a:off x="562007" y="2993176"/>
            <a:ext cx="7262185" cy="769441"/>
          </a:xfrm>
          <a:prstGeom prst="rect">
            <a:avLst/>
          </a:prstGeom>
          <a:noFill/>
          <a:ln>
            <a:noFill/>
          </a:ln>
        </p:spPr>
        <p:txBody>
          <a:bodyPr wrap="square" rtlCol="0">
            <a:spAutoFit/>
          </a:bodyPr>
          <a:lstStyle/>
          <a:p>
            <a:pPr lvl="0" defTabSz="914217"/>
            <a:r>
              <a:rPr lang="en-IN" sz="4400" b="1" dirty="0">
                <a:solidFill>
                  <a:schemeClr val="bg1"/>
                </a:solidFill>
                <a:latin typeface="Arial" panose="020B0604020202020204" pitchFamily="34" charset="0"/>
                <a:ea typeface="Cambria" panose="02040503050406030204" pitchFamily="18" charset="0"/>
                <a:cs typeface="Arial" panose="020B0604020202020204" pitchFamily="34" charset="0"/>
              </a:rPr>
              <a:t>OAuth</a:t>
            </a:r>
            <a:endParaRPr kumimoji="0" lang="en-US" sz="4400" b="1" i="0" u="none" strike="noStrike" kern="0" cap="none" spc="0" normalizeH="0" baseline="0" noProof="0" dirty="0">
              <a:ln>
                <a:noFill/>
              </a:ln>
              <a:solidFill>
                <a:srgbClr val="FFFFFF"/>
              </a:solidFill>
              <a:effectLst/>
              <a:uLnTx/>
              <a:uFillTx/>
              <a:latin typeface="Arial" panose="020B0604020202020204"/>
              <a:ea typeface="+mn-ea"/>
              <a:cs typeface="Arial"/>
              <a:sym typeface="Arial"/>
            </a:endParaRPr>
          </a:p>
        </p:txBody>
      </p:sp>
      <p:pic>
        <p:nvPicPr>
          <p:cNvPr id="11" name="Picture 10">
            <a:extLst>
              <a:ext uri="{FF2B5EF4-FFF2-40B4-BE49-F238E27FC236}">
                <a16:creationId xmlns:a16="http://schemas.microsoft.com/office/drawing/2014/main" id="{7E0D5C27-B717-194A-B0E0-6E0D7D5AAB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9605081" y="442892"/>
            <a:ext cx="2507744" cy="790998"/>
          </a:xfrm>
          <a:prstGeom prst="rect">
            <a:avLst/>
          </a:prstGeom>
        </p:spPr>
      </p:pic>
    </p:spTree>
    <p:extLst>
      <p:ext uri="{BB962C8B-B14F-4D97-AF65-F5344CB8AC3E}">
        <p14:creationId xmlns:p14="http://schemas.microsoft.com/office/powerpoint/2010/main" val="1932458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OAUTH</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a:extLst>
              <a:ext uri="{FF2B5EF4-FFF2-40B4-BE49-F238E27FC236}">
                <a16:creationId xmlns:a16="http://schemas.microsoft.com/office/drawing/2014/main" id="{4EC8CCA2-5894-2C46-9B5A-56CCA9432EC9}"/>
              </a:ext>
            </a:extLst>
          </p:cNvPr>
          <p:cNvSpPr txBox="1">
            <a:spLocks/>
          </p:cNvSpPr>
          <p:nvPr/>
        </p:nvSpPr>
        <p:spPr>
          <a:xfrm>
            <a:off x="655320" y="1136049"/>
            <a:ext cx="9162447"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defRPr/>
            </a:pPr>
            <a:r>
              <a:rPr lang="en-US" altLang="en-US" sz="1800" dirty="0"/>
              <a:t>OAuth2 is an authorization framework superseding it first version OAuth, created back in 2006. It defines the authorization flows between clients and one or more HTTP services in order to gain access to protected resources.</a:t>
            </a:r>
          </a:p>
          <a:p>
            <a:pPr marL="352425" indent="-352425">
              <a:lnSpc>
                <a:spcPct val="100000"/>
              </a:lnSpc>
              <a:defRPr/>
            </a:pPr>
            <a:r>
              <a:rPr lang="en-US" altLang="en-US" sz="1800" dirty="0"/>
              <a:t>OAuth2 defines the following server-side roles:</a:t>
            </a:r>
          </a:p>
          <a:p>
            <a:pPr marL="898525" lvl="1" indent="-352425">
              <a:lnSpc>
                <a:spcPct val="100000"/>
              </a:lnSpc>
              <a:defRPr/>
            </a:pPr>
            <a:r>
              <a:rPr lang="en-US" altLang="en-US" sz="1800" dirty="0"/>
              <a:t>Resource Owner: The service responsible for controlling resources’ access</a:t>
            </a:r>
          </a:p>
          <a:p>
            <a:pPr marL="898525" lvl="1" indent="-352425">
              <a:lnSpc>
                <a:spcPct val="100000"/>
              </a:lnSpc>
              <a:defRPr/>
            </a:pPr>
            <a:r>
              <a:rPr lang="en-US" altLang="en-US" sz="1800" dirty="0"/>
              <a:t>Resource Server: The service who actually supplies the resources</a:t>
            </a:r>
          </a:p>
          <a:p>
            <a:pPr marL="898525" lvl="1" indent="-352425">
              <a:lnSpc>
                <a:spcPct val="100000"/>
              </a:lnSpc>
              <a:defRPr/>
            </a:pPr>
            <a:r>
              <a:rPr lang="en-US" altLang="en-US" sz="1800" dirty="0"/>
              <a:t>Authorization Server: The service handling authorization process acting as a middleman between client and resource owner</a:t>
            </a:r>
          </a:p>
          <a:p>
            <a:pPr marL="352425" indent="-352425">
              <a:lnSpc>
                <a:spcPct val="100000"/>
              </a:lnSpc>
              <a:defRPr/>
            </a:pPr>
            <a:r>
              <a:rPr lang="en-US" altLang="en-US" sz="1800" dirty="0"/>
              <a:t>JSON Web Token, or JWT, is a specification for the representation of claims to be transferred between two parties. The claims are encoded as a JSON object used as the payload of an encrypted structure, enabling the claims to be digitally signed or encrypted.</a:t>
            </a:r>
          </a:p>
          <a:p>
            <a:pPr>
              <a:lnSpc>
                <a:spcPct val="100000"/>
              </a:lnSpc>
              <a:defRPr/>
            </a:pPr>
            <a:endParaRPr lang="en-US" altLang="en-US" sz="1800" dirty="0"/>
          </a:p>
          <a:p>
            <a:pPr marL="0" indent="0">
              <a:lnSpc>
                <a:spcPct val="100000"/>
              </a:lnSpc>
              <a:buFont typeface="Arial" panose="020B0604020202020204" pitchFamily="34" charset="0"/>
              <a:buNone/>
              <a:defRPr/>
            </a:pPr>
            <a:br>
              <a:rPr lang="en-US" altLang="en-US" sz="1800" dirty="0"/>
            </a:br>
            <a:endParaRPr lang="en-US" altLang="en-US" sz="1800" dirty="0"/>
          </a:p>
        </p:txBody>
      </p:sp>
      <p:sp>
        <p:nvSpPr>
          <p:cNvPr id="5" name="Rectangle 2"/>
          <p:cNvSpPr>
            <a:spLocks noChangeArrowheads="1"/>
          </p:cNvSpPr>
          <p:nvPr/>
        </p:nvSpPr>
        <p:spPr bwMode="auto">
          <a:xfrm>
            <a:off x="655321" y="5078745"/>
            <a:ext cx="100285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dirty="0">
                <a:latin typeface="Arial" panose="020B0604020202020204" pitchFamily="34" charset="0"/>
                <a:cs typeface="Arial" panose="020B0604020202020204" pitchFamily="34" charset="0"/>
              </a:rPr>
              <a:t>https://docs.spring.io/spring-security-oauth2-boot/docs/2.0.x/reference/htmlsingle/</a:t>
            </a:r>
          </a:p>
        </p:txBody>
      </p:sp>
      <p:sp>
        <p:nvSpPr>
          <p:cNvPr id="6" name="Rectangle 2"/>
          <p:cNvSpPr>
            <a:spLocks noChangeArrowheads="1"/>
          </p:cNvSpPr>
          <p:nvPr/>
        </p:nvSpPr>
        <p:spPr bwMode="auto">
          <a:xfrm>
            <a:off x="655321" y="5628902"/>
            <a:ext cx="35702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en-US" altLang="en-US" sz="1800" dirty="0">
                <a:latin typeface="Arial" panose="020B0604020202020204" pitchFamily="34" charset="0"/>
                <a:cs typeface="Arial" panose="020B0604020202020204" pitchFamily="34" charset="0"/>
              </a:rPr>
              <a:t>https://developers.facebook.com/</a:t>
            </a:r>
          </a:p>
        </p:txBody>
      </p:sp>
    </p:spTree>
    <p:extLst>
      <p:ext uri="{BB962C8B-B14F-4D97-AF65-F5344CB8AC3E}">
        <p14:creationId xmlns:p14="http://schemas.microsoft.com/office/powerpoint/2010/main" val="2120393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ADVANTAGES</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p:cNvSpPr txBox="1">
            <a:spLocks/>
          </p:cNvSpPr>
          <p:nvPr/>
        </p:nvSpPr>
        <p:spPr>
          <a:xfrm>
            <a:off x="655321" y="1397986"/>
            <a:ext cx="8534400"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JWT can be chosen as the format for access and refresh tokens used inside the OAuth2 protocol.</a:t>
            </a:r>
          </a:p>
          <a:p>
            <a:pPr marL="352425" indent="-352425">
              <a:lnSpc>
                <a:spcPct val="100000"/>
              </a:lnSpc>
            </a:pPr>
            <a:r>
              <a:rPr lang="en-US" altLang="en-US" sz="1800" dirty="0"/>
              <a:t>OAuth2 and JWT gained a huge popularity over the last years because of the following features:</a:t>
            </a:r>
          </a:p>
          <a:p>
            <a:pPr marL="352425" indent="-352425">
              <a:lnSpc>
                <a:spcPct val="100000"/>
              </a:lnSpc>
            </a:pPr>
            <a:r>
              <a:rPr lang="en-US" altLang="en-US" sz="1800" dirty="0"/>
              <a:t>Provides a stateless authorization system for stateless REST protocol</a:t>
            </a:r>
          </a:p>
          <a:p>
            <a:pPr marL="352425" indent="-352425">
              <a:lnSpc>
                <a:spcPct val="100000"/>
              </a:lnSpc>
            </a:pPr>
            <a:r>
              <a:rPr lang="en-US" altLang="en-US" sz="1800" dirty="0"/>
              <a:t>Fits well in a micro-service architecture in which multiple resource servers can share a single authorization server</a:t>
            </a:r>
          </a:p>
          <a:p>
            <a:pPr marL="352425" indent="-352425">
              <a:lnSpc>
                <a:spcPct val="100000"/>
              </a:lnSpc>
            </a:pPr>
            <a:r>
              <a:rPr lang="en-US" altLang="en-US" sz="1800" dirty="0"/>
              <a:t>Token content easy to manage on client’s side due to JSON format</a:t>
            </a:r>
          </a:p>
        </p:txBody>
      </p:sp>
      <p:pic>
        <p:nvPicPr>
          <p:cNvPr id="5" name="Picture 4"/>
          <p:cNvPicPr>
            <a:picLocks noChangeAspect="1"/>
          </p:cNvPicPr>
          <p:nvPr/>
        </p:nvPicPr>
        <p:blipFill>
          <a:blip r:embed="rId3"/>
          <a:stretch>
            <a:fillRect/>
          </a:stretch>
        </p:blipFill>
        <p:spPr>
          <a:xfrm>
            <a:off x="4793933" y="4119756"/>
            <a:ext cx="2238375" cy="1952625"/>
          </a:xfrm>
          <a:prstGeom prst="rect">
            <a:avLst/>
          </a:prstGeom>
        </p:spPr>
      </p:pic>
    </p:spTree>
    <p:extLst>
      <p:ext uri="{BB962C8B-B14F-4D97-AF65-F5344CB8AC3E}">
        <p14:creationId xmlns:p14="http://schemas.microsoft.com/office/powerpoint/2010/main" val="1251679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OAUTH FLOW</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pic>
        <p:nvPicPr>
          <p:cNvPr id="4"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0" y="1163638"/>
            <a:ext cx="91440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4766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OAUTH 2.0 PROVIDER IMPLEMENTATION</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p:cNvSpPr txBox="1">
            <a:spLocks/>
          </p:cNvSpPr>
          <p:nvPr/>
        </p:nvSpPr>
        <p:spPr>
          <a:xfrm>
            <a:off x="5350413" y="2015279"/>
            <a:ext cx="6607125" cy="35590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The provider role in OAuth 2.0 is actually split between Authorization Service and Resource Service.</a:t>
            </a:r>
          </a:p>
          <a:p>
            <a:pPr marL="352425" indent="-352425">
              <a:lnSpc>
                <a:spcPct val="100000"/>
              </a:lnSpc>
            </a:pPr>
            <a:r>
              <a:rPr lang="en-US" altLang="en-US" sz="1800" dirty="0"/>
              <a:t>The requests for the tokens are handled by Spring MVC controller endpoints, and access to protected resources is handled by standard Spring Security request filters. </a:t>
            </a:r>
          </a:p>
          <a:p>
            <a:pPr marL="352425" indent="-352425">
              <a:lnSpc>
                <a:spcPct val="100000"/>
              </a:lnSpc>
            </a:pPr>
            <a:r>
              <a:rPr lang="en-US" altLang="en-US" sz="1800" dirty="0"/>
              <a:t>The following endpoints are required in the Spring Security filter chain in order to implement OAuth 2.0 Authorization Server:</a:t>
            </a:r>
          </a:p>
          <a:p>
            <a:pPr marL="352425" indent="-352425">
              <a:lnSpc>
                <a:spcPct val="100000"/>
              </a:lnSpc>
            </a:pPr>
            <a:r>
              <a:rPr lang="en-US" altLang="en-US" sz="1800" dirty="0" err="1"/>
              <a:t>AuthorizationEndpoint</a:t>
            </a:r>
            <a:r>
              <a:rPr lang="en-US" altLang="en-US" sz="1800" dirty="0"/>
              <a:t> is used to service requests for authorization. Default URL: /</a:t>
            </a:r>
            <a:r>
              <a:rPr lang="en-US" altLang="en-US" sz="1800" dirty="0" err="1"/>
              <a:t>oauth</a:t>
            </a:r>
            <a:r>
              <a:rPr lang="en-US" altLang="en-US" sz="1800" dirty="0"/>
              <a:t>/authorize.</a:t>
            </a:r>
          </a:p>
          <a:p>
            <a:pPr marL="0" indent="0">
              <a:lnSpc>
                <a:spcPct val="100000"/>
              </a:lnSpc>
              <a:buNone/>
            </a:pPr>
            <a:br>
              <a:rPr lang="en-US" altLang="en-US" sz="1800" dirty="0"/>
            </a:br>
            <a:endParaRPr lang="en-US" altLang="en-US" sz="1800" dirty="0"/>
          </a:p>
        </p:txBody>
      </p:sp>
      <p:pic>
        <p:nvPicPr>
          <p:cNvPr id="5" name="Picture 4"/>
          <p:cNvPicPr>
            <a:picLocks noChangeAspect="1"/>
          </p:cNvPicPr>
          <p:nvPr/>
        </p:nvPicPr>
        <p:blipFill>
          <a:blip r:embed="rId3"/>
          <a:stretch>
            <a:fillRect/>
          </a:stretch>
        </p:blipFill>
        <p:spPr>
          <a:xfrm>
            <a:off x="0" y="2015279"/>
            <a:ext cx="5273433" cy="3509230"/>
          </a:xfrm>
          <a:prstGeom prst="rect">
            <a:avLst/>
          </a:prstGeom>
        </p:spPr>
      </p:pic>
    </p:spTree>
    <p:extLst>
      <p:ext uri="{BB962C8B-B14F-4D97-AF65-F5344CB8AC3E}">
        <p14:creationId xmlns:p14="http://schemas.microsoft.com/office/powerpoint/2010/main" val="3441331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OAUTH 2.0 PROVIDER IMPLEMENTATION</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p:cNvSpPr txBox="1">
            <a:spLocks/>
          </p:cNvSpPr>
          <p:nvPr/>
        </p:nvSpPr>
        <p:spPr>
          <a:xfrm>
            <a:off x="724675" y="2147824"/>
            <a:ext cx="5772391" cy="30139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err="1"/>
              <a:t>TokenEndpoint</a:t>
            </a:r>
            <a:r>
              <a:rPr lang="en-US" altLang="en-US" sz="1800" dirty="0"/>
              <a:t> is used to service requests for access tokens. Default URL: /</a:t>
            </a:r>
            <a:r>
              <a:rPr lang="en-US" altLang="en-US" sz="1800" dirty="0" err="1"/>
              <a:t>oauth</a:t>
            </a:r>
            <a:r>
              <a:rPr lang="en-US" altLang="en-US" sz="1800" dirty="0"/>
              <a:t>/token.</a:t>
            </a:r>
          </a:p>
          <a:p>
            <a:pPr marL="352425" indent="-352425">
              <a:lnSpc>
                <a:spcPct val="100000"/>
              </a:lnSpc>
            </a:pPr>
            <a:r>
              <a:rPr lang="en-US" altLang="en-US" sz="1800" dirty="0"/>
              <a:t>The following filter is required to implement an OAuth 2.0 Resource Server:</a:t>
            </a:r>
          </a:p>
          <a:p>
            <a:pPr marL="352425" indent="-352425">
              <a:lnSpc>
                <a:spcPct val="100000"/>
              </a:lnSpc>
            </a:pPr>
            <a:r>
              <a:rPr lang="en-US" altLang="en-US" sz="1800" dirty="0"/>
              <a:t>The OAuth2AuthenticationProcessingFilter is used to load the Authentication for the request given an authenticated access token.</a:t>
            </a:r>
          </a:p>
          <a:p>
            <a:pPr marL="352425" indent="-352425">
              <a:lnSpc>
                <a:spcPct val="100000"/>
              </a:lnSpc>
            </a:pPr>
            <a:r>
              <a:rPr lang="en-US" altLang="en-US" sz="1800" dirty="0"/>
              <a:t>For all the OAuth 2.0 provider features, configuration is simplified using special Spring OAuth @Configuration adapters. </a:t>
            </a:r>
          </a:p>
          <a:p>
            <a:pPr marL="0" indent="0">
              <a:lnSpc>
                <a:spcPct val="100000"/>
              </a:lnSpc>
              <a:buNone/>
            </a:pPr>
            <a:br>
              <a:rPr lang="en-US" altLang="en-US" sz="1800" dirty="0"/>
            </a:br>
            <a:endParaRPr lang="en-US" altLang="en-US" sz="1800" dirty="0"/>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55791" y="2037566"/>
            <a:ext cx="5152292" cy="3429000"/>
          </a:xfrm>
          <a:prstGeom prst="rect">
            <a:avLst/>
          </a:prstGeom>
        </p:spPr>
      </p:pic>
    </p:spTree>
    <p:extLst>
      <p:ext uri="{BB962C8B-B14F-4D97-AF65-F5344CB8AC3E}">
        <p14:creationId xmlns:p14="http://schemas.microsoft.com/office/powerpoint/2010/main" val="1666520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AUTHORIZATION SERVER</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p:cNvSpPr txBox="1">
            <a:spLocks/>
          </p:cNvSpPr>
          <p:nvPr/>
        </p:nvSpPr>
        <p:spPr>
          <a:xfrm>
            <a:off x="92765" y="1397986"/>
            <a:ext cx="12099235" cy="4578744"/>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As you configure the Authorization Server, you have to consider the grant type that the client is to use to obtain an access token from the end-user (e.g. authorization code, user credentials, refresh token).</a:t>
            </a:r>
          </a:p>
          <a:p>
            <a:pPr marL="352425" indent="-352425">
              <a:lnSpc>
                <a:spcPct val="100000"/>
              </a:lnSpc>
            </a:pPr>
            <a:r>
              <a:rPr lang="en-US" altLang="en-US" sz="1800" dirty="0"/>
              <a:t>To create an Authorization Server and grant access tokens you need to use @</a:t>
            </a:r>
            <a:r>
              <a:rPr lang="en-US" altLang="en-US" sz="1800" dirty="0" err="1"/>
              <a:t>EnableAuthorizationServer</a:t>
            </a:r>
            <a:r>
              <a:rPr lang="en-US" altLang="en-US" sz="1800" dirty="0"/>
              <a:t>  together with any @Beans that implement </a:t>
            </a:r>
            <a:r>
              <a:rPr lang="en-US" altLang="en-US" sz="1800" dirty="0" err="1"/>
              <a:t>AuthorizationServerConfigurer</a:t>
            </a:r>
            <a:r>
              <a:rPr lang="en-US" altLang="en-US" sz="1800" dirty="0"/>
              <a:t> </a:t>
            </a:r>
          </a:p>
          <a:p>
            <a:pPr marL="352425" indent="-352425">
              <a:lnSpc>
                <a:spcPct val="100000"/>
              </a:lnSpc>
            </a:pPr>
            <a:r>
              <a:rPr lang="en-US" altLang="en-US" sz="1800" dirty="0"/>
              <a:t>Adding this annotation imports other Spring configuration files that add a number of reasonable defaults, such as how tokens ought to be signed, their duration, and what grants to allow.</a:t>
            </a:r>
          </a:p>
          <a:p>
            <a:pPr marL="352425" indent="-352425">
              <a:lnSpc>
                <a:spcPct val="100000"/>
              </a:lnSpc>
            </a:pPr>
            <a:r>
              <a:rPr lang="en-US" altLang="en-US" sz="1800" dirty="0"/>
              <a:t>The following features are delegated to separate </a:t>
            </a:r>
            <a:r>
              <a:rPr lang="en-US" altLang="en-US" sz="1800" dirty="0" err="1"/>
              <a:t>configurers</a:t>
            </a:r>
            <a:r>
              <a:rPr lang="en-US" altLang="en-US" sz="1800" dirty="0"/>
              <a:t> that are created by Spring and passed into the </a:t>
            </a:r>
            <a:r>
              <a:rPr lang="en-US" altLang="en-US" sz="1800" dirty="0" err="1"/>
              <a:t>AuthorizationServerConfigurer</a:t>
            </a:r>
            <a:r>
              <a:rPr lang="en-US" altLang="en-US" sz="1800" dirty="0"/>
              <a:t>:</a:t>
            </a:r>
          </a:p>
          <a:p>
            <a:pPr marL="352425" indent="-352425">
              <a:lnSpc>
                <a:spcPct val="100000"/>
              </a:lnSpc>
            </a:pPr>
            <a:r>
              <a:rPr lang="en-US" altLang="en-US" sz="1800" dirty="0" err="1"/>
              <a:t>ClientDetailsServiceConfigurer</a:t>
            </a:r>
            <a:r>
              <a:rPr lang="en-US" altLang="en-US" sz="1800" dirty="0"/>
              <a:t>: a </a:t>
            </a:r>
            <a:r>
              <a:rPr lang="en-US" altLang="en-US" sz="1800" dirty="0" err="1"/>
              <a:t>configurer</a:t>
            </a:r>
            <a:r>
              <a:rPr lang="en-US" altLang="en-US" sz="1800" dirty="0"/>
              <a:t> that defines the client details service. Client details can be initialized, or you can just refer to an existing store.</a:t>
            </a:r>
          </a:p>
          <a:p>
            <a:pPr marL="352425" indent="-352425">
              <a:lnSpc>
                <a:spcPct val="100000"/>
              </a:lnSpc>
            </a:pPr>
            <a:r>
              <a:rPr lang="en-US" altLang="en-US" sz="1800" dirty="0" err="1"/>
              <a:t>AuthorizationServerSecurityConfigurer</a:t>
            </a:r>
            <a:r>
              <a:rPr lang="en-US" altLang="en-US" sz="1800" dirty="0"/>
              <a:t>: defines the security constraints on the token endpoint.</a:t>
            </a:r>
          </a:p>
          <a:p>
            <a:pPr marL="352425" indent="-352425">
              <a:lnSpc>
                <a:spcPct val="100000"/>
              </a:lnSpc>
            </a:pPr>
            <a:r>
              <a:rPr lang="en-US" altLang="en-US" sz="1800" dirty="0" err="1"/>
              <a:t>AuthorizationServerEndpointsConfigurer</a:t>
            </a:r>
            <a:r>
              <a:rPr lang="en-US" altLang="en-US" sz="1800" dirty="0"/>
              <a:t>: defines the authorization and token endpoints and the token services.</a:t>
            </a:r>
          </a:p>
        </p:txBody>
      </p:sp>
    </p:spTree>
    <p:extLst>
      <p:ext uri="{BB962C8B-B14F-4D97-AF65-F5344CB8AC3E}">
        <p14:creationId xmlns:p14="http://schemas.microsoft.com/office/powerpoint/2010/main" val="2071946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CONFIGURE CLIENT DETAILS</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p:cNvSpPr txBox="1">
            <a:spLocks/>
          </p:cNvSpPr>
          <p:nvPr/>
        </p:nvSpPr>
        <p:spPr>
          <a:xfrm>
            <a:off x="0" y="1365966"/>
            <a:ext cx="12059478" cy="35022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The </a:t>
            </a:r>
            <a:r>
              <a:rPr lang="en-US" altLang="en-US" sz="1800" dirty="0" err="1"/>
              <a:t>ClientDetailsServiceConfigurer</a:t>
            </a:r>
            <a:r>
              <a:rPr lang="en-US" altLang="en-US" sz="1800" dirty="0"/>
              <a:t> (a callback from your </a:t>
            </a:r>
            <a:r>
              <a:rPr lang="en-US" altLang="en-US" sz="1800" dirty="0" err="1"/>
              <a:t>AuthorizationServerConfigurer</a:t>
            </a:r>
            <a:r>
              <a:rPr lang="en-US" altLang="en-US" sz="1800" dirty="0"/>
              <a:t>) can be used to define an in-memory or JDBC implementation of the client details service. </a:t>
            </a:r>
          </a:p>
          <a:p>
            <a:pPr marL="352425" indent="-352425">
              <a:lnSpc>
                <a:spcPct val="100000"/>
              </a:lnSpc>
            </a:pPr>
            <a:r>
              <a:rPr lang="en-US" altLang="en-US" sz="1800" dirty="0"/>
              <a:t>Important attributes of a client are</a:t>
            </a:r>
          </a:p>
          <a:p>
            <a:pPr marL="352425" indent="-352425">
              <a:lnSpc>
                <a:spcPct val="100000"/>
              </a:lnSpc>
            </a:pPr>
            <a:r>
              <a:rPr lang="en-US" altLang="en-US" sz="1800" dirty="0" err="1"/>
              <a:t>clientId</a:t>
            </a:r>
            <a:r>
              <a:rPr lang="en-US" altLang="en-US" sz="1800" dirty="0"/>
              <a:t>: (required) the client id.</a:t>
            </a:r>
          </a:p>
          <a:p>
            <a:pPr marL="352425" indent="-352425">
              <a:lnSpc>
                <a:spcPct val="100000"/>
              </a:lnSpc>
            </a:pPr>
            <a:r>
              <a:rPr lang="en-US" altLang="en-US" sz="1800" dirty="0"/>
              <a:t>secret: (required for trusted clients) the client secret, if any.</a:t>
            </a:r>
          </a:p>
          <a:p>
            <a:pPr marL="352425" indent="-352425">
              <a:lnSpc>
                <a:spcPct val="100000"/>
              </a:lnSpc>
            </a:pPr>
            <a:r>
              <a:rPr lang="en-US" altLang="en-US" sz="1800" dirty="0"/>
              <a:t>scope: The scope to which the client is limited. If scope is undefined or empty (the default) the client is not limited by scope.</a:t>
            </a:r>
          </a:p>
          <a:p>
            <a:pPr marL="352425" indent="-352425">
              <a:lnSpc>
                <a:spcPct val="100000"/>
              </a:lnSpc>
            </a:pPr>
            <a:r>
              <a:rPr lang="en-US" altLang="en-US" sz="1800" dirty="0" err="1"/>
              <a:t>authorizedGrantTypes</a:t>
            </a:r>
            <a:r>
              <a:rPr lang="en-US" altLang="en-US" sz="1800" dirty="0"/>
              <a:t>: Grant types that are authorized for the client to use. Default value is empty.</a:t>
            </a:r>
          </a:p>
          <a:p>
            <a:pPr marL="352425" indent="-352425">
              <a:lnSpc>
                <a:spcPct val="100000"/>
              </a:lnSpc>
            </a:pPr>
            <a:r>
              <a:rPr lang="en-US" altLang="en-US" sz="1800" dirty="0"/>
              <a:t>authorities: Authorities that are granted to the client (regular Spring Security authorities).</a:t>
            </a: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42511" y="4798879"/>
            <a:ext cx="1470610" cy="1499876"/>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53381" y="4798879"/>
            <a:ext cx="1391510" cy="1521964"/>
          </a:xfrm>
          <a:prstGeom prst="rect">
            <a:avLst/>
          </a:prstGeom>
        </p:spPr>
      </p:pic>
    </p:spTree>
    <p:extLst>
      <p:ext uri="{BB962C8B-B14F-4D97-AF65-F5344CB8AC3E}">
        <p14:creationId xmlns:p14="http://schemas.microsoft.com/office/powerpoint/2010/main" val="213609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MANAGING TOKENS</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p:cNvSpPr txBox="1">
            <a:spLocks/>
          </p:cNvSpPr>
          <p:nvPr/>
        </p:nvSpPr>
        <p:spPr>
          <a:xfrm>
            <a:off x="655321" y="1600200"/>
            <a:ext cx="10950525"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r>
              <a:rPr lang="en-US" altLang="en-US" sz="1800" dirty="0"/>
              <a:t>The </a:t>
            </a:r>
            <a:r>
              <a:rPr lang="en-US" altLang="en-US" sz="1800" dirty="0" err="1"/>
              <a:t>AuthorizationServerTokenServices</a:t>
            </a:r>
            <a:r>
              <a:rPr lang="en-US" altLang="en-US" sz="1800" dirty="0"/>
              <a:t> interface defines the operations that are necessary to manage OAuth 2.0 tokens. Note the following:</a:t>
            </a:r>
          </a:p>
          <a:p>
            <a:pPr marL="352425" indent="-352425"/>
            <a:r>
              <a:rPr lang="en-US" altLang="en-US" sz="1800" dirty="0"/>
              <a:t>When an access token is created, the authentication must be stored so that resources accepting the access token can reference it later.</a:t>
            </a:r>
          </a:p>
          <a:p>
            <a:pPr marL="352425" indent="-352425"/>
            <a:r>
              <a:rPr lang="en-US" altLang="en-US" sz="1800" dirty="0"/>
              <a:t>The access token is used to load the authentication that was used to authorize its creation</a:t>
            </a:r>
          </a:p>
          <a:p>
            <a:pPr marL="352425" indent="-352425"/>
            <a:r>
              <a:rPr lang="en-US" altLang="en-US" sz="1800" dirty="0"/>
              <a:t>When creating your </a:t>
            </a:r>
            <a:r>
              <a:rPr lang="en-US" altLang="en-US" sz="1800" dirty="0" err="1"/>
              <a:t>AuthorizationServerTokenServices</a:t>
            </a:r>
            <a:r>
              <a:rPr lang="en-US" altLang="en-US" sz="1800" dirty="0"/>
              <a:t> implementation, you may want to consider using the </a:t>
            </a:r>
            <a:r>
              <a:rPr lang="en-US" altLang="en-US" sz="1800" dirty="0" err="1"/>
              <a:t>DefaultTokenServices</a:t>
            </a:r>
            <a:r>
              <a:rPr lang="en-US" altLang="en-US" sz="1800" dirty="0"/>
              <a:t> which has many strategies that can be plugged in to change the format and storage of access tokens. </a:t>
            </a:r>
          </a:p>
          <a:p>
            <a:pPr marL="352425" indent="-352425"/>
            <a:r>
              <a:rPr lang="en-US" altLang="en-US" sz="1800" dirty="0"/>
              <a:t>By default it creates tokens via random value and handles everything except for the persistence of the tokens which it delegates to a </a:t>
            </a:r>
            <a:r>
              <a:rPr lang="en-US" altLang="en-US" sz="1800" dirty="0" err="1"/>
              <a:t>TokenStore</a:t>
            </a:r>
            <a:r>
              <a:rPr lang="en-US" altLang="en-US" sz="1800" dirty="0"/>
              <a:t>. </a:t>
            </a:r>
          </a:p>
          <a:p>
            <a:pPr marL="352425" indent="-352425"/>
            <a:r>
              <a:rPr lang="en-US" altLang="en-US" sz="1800" dirty="0"/>
              <a:t>The default store is an in-memory implementation</a:t>
            </a:r>
          </a:p>
        </p:txBody>
      </p:sp>
    </p:spTree>
    <p:extLst>
      <p:ext uri="{BB962C8B-B14F-4D97-AF65-F5344CB8AC3E}">
        <p14:creationId xmlns:p14="http://schemas.microsoft.com/office/powerpoint/2010/main" val="1470762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GRANT TYPES</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p:cNvSpPr txBox="1">
            <a:spLocks/>
          </p:cNvSpPr>
          <p:nvPr/>
        </p:nvSpPr>
        <p:spPr>
          <a:xfrm>
            <a:off x="655321" y="1289003"/>
            <a:ext cx="5516879" cy="46668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The grant types supported by the </a:t>
            </a:r>
            <a:r>
              <a:rPr lang="en-US" altLang="en-US" sz="1800" dirty="0" err="1"/>
              <a:t>AuthorizationEndpoint</a:t>
            </a:r>
            <a:r>
              <a:rPr lang="en-US" altLang="en-US" sz="1800" dirty="0"/>
              <a:t> can be configured via the </a:t>
            </a:r>
            <a:r>
              <a:rPr lang="en-US" altLang="en-US" sz="1800" dirty="0" err="1"/>
              <a:t>AuthorizationServerEndpointsConfigurer</a:t>
            </a:r>
            <a:r>
              <a:rPr lang="en-US" altLang="en-US" sz="1800" dirty="0"/>
              <a:t>. By default all grant types are supported except password (see below for details of how to switch it on). </a:t>
            </a:r>
          </a:p>
          <a:p>
            <a:pPr marL="352425" indent="-352425">
              <a:lnSpc>
                <a:spcPct val="100000"/>
              </a:lnSpc>
            </a:pPr>
            <a:r>
              <a:rPr lang="en-US" altLang="en-US" sz="1800" dirty="0"/>
              <a:t>The following properties affect grant types:</a:t>
            </a:r>
          </a:p>
          <a:p>
            <a:pPr marL="352425" indent="-352425">
              <a:lnSpc>
                <a:spcPct val="100000"/>
              </a:lnSpc>
            </a:pPr>
            <a:r>
              <a:rPr lang="en-US" altLang="en-US" sz="1800" dirty="0" err="1"/>
              <a:t>authenticationManager</a:t>
            </a:r>
            <a:r>
              <a:rPr lang="en-US" altLang="en-US" sz="1800" dirty="0"/>
              <a:t>: password grants are switched on by injecting an </a:t>
            </a:r>
            <a:r>
              <a:rPr lang="en-US" altLang="en-US" sz="1800" dirty="0" err="1"/>
              <a:t>AuthenticationManager</a:t>
            </a:r>
            <a:r>
              <a:rPr lang="en-US" altLang="en-US" sz="1800" dirty="0"/>
              <a:t>.</a:t>
            </a:r>
          </a:p>
          <a:p>
            <a:pPr marL="352425" indent="-352425">
              <a:lnSpc>
                <a:spcPct val="100000"/>
              </a:lnSpc>
            </a:pPr>
            <a:r>
              <a:rPr lang="en-US" altLang="en-US" sz="1800" dirty="0" err="1"/>
              <a:t>userDetailsService</a:t>
            </a:r>
            <a:r>
              <a:rPr lang="en-US" altLang="en-US" sz="1800" dirty="0"/>
              <a:t>: if you inject a </a:t>
            </a:r>
            <a:r>
              <a:rPr lang="en-US" altLang="en-US" sz="1800" dirty="0" err="1"/>
              <a:t>UserDetailsService</a:t>
            </a:r>
            <a:r>
              <a:rPr lang="en-US" altLang="en-US" sz="1800" dirty="0"/>
              <a:t> or if one is configured globally anyway (e.g. in a </a:t>
            </a:r>
            <a:r>
              <a:rPr lang="en-US" altLang="en-US" sz="1800" dirty="0" err="1"/>
              <a:t>GlobalAuthenticationConfigurerAdapter</a:t>
            </a:r>
            <a:r>
              <a:rPr lang="en-US" altLang="en-US" sz="1800" dirty="0"/>
              <a:t>) then a refresh token grant will contain a check on the user details, to ensure that the account is still active</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62430" y="1532883"/>
            <a:ext cx="5618555" cy="4179114"/>
          </a:xfrm>
          <a:prstGeom prst="rect">
            <a:avLst/>
          </a:prstGeom>
        </p:spPr>
      </p:pic>
    </p:spTree>
    <p:extLst>
      <p:ext uri="{BB962C8B-B14F-4D97-AF65-F5344CB8AC3E}">
        <p14:creationId xmlns:p14="http://schemas.microsoft.com/office/powerpoint/2010/main" val="150973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AUTHENTICATION</a:t>
            </a:r>
          </a:p>
        </p:txBody>
      </p:sp>
      <p:sp>
        <p:nvSpPr>
          <p:cNvPr id="4" name="Content Placeholder 2"/>
          <p:cNvSpPr txBox="1">
            <a:spLocks/>
          </p:cNvSpPr>
          <p:nvPr/>
        </p:nvSpPr>
        <p:spPr>
          <a:xfrm>
            <a:off x="430034" y="2174274"/>
            <a:ext cx="8872992" cy="3987988"/>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1800" b="1" dirty="0"/>
              <a:t>At the authentication level, spring supports various authentication models :</a:t>
            </a:r>
          </a:p>
          <a:p>
            <a:pPr marL="1085850" lvl="1" indent="-342900">
              <a:lnSpc>
                <a:spcPct val="100000"/>
              </a:lnSpc>
            </a:pPr>
            <a:r>
              <a:rPr lang="en-US" altLang="en-US" sz="1800" dirty="0"/>
              <a:t>HTTP BASIC authentication headers (an IETF RFC-based standard)</a:t>
            </a:r>
          </a:p>
          <a:p>
            <a:pPr marL="1085850" lvl="1" indent="-342900">
              <a:lnSpc>
                <a:spcPct val="100000"/>
              </a:lnSpc>
            </a:pPr>
            <a:r>
              <a:rPr lang="en-US" altLang="en-US" sz="1800" dirty="0"/>
              <a:t>HTTP Digest authentication headers (an IETF RFC-based standard)</a:t>
            </a:r>
          </a:p>
          <a:p>
            <a:pPr marL="1085850" lvl="1" indent="-342900">
              <a:lnSpc>
                <a:spcPct val="100000"/>
              </a:lnSpc>
            </a:pPr>
            <a:r>
              <a:rPr lang="en-US" altLang="en-US" sz="1800" dirty="0"/>
              <a:t>HTTP X.509 client certificate exchange (an IETF RFC-based standard)</a:t>
            </a:r>
          </a:p>
          <a:p>
            <a:pPr marL="1085850" lvl="1" indent="-342900">
              <a:lnSpc>
                <a:spcPct val="100000"/>
              </a:lnSpc>
            </a:pPr>
            <a:r>
              <a:rPr lang="en-US" altLang="en-US" sz="1800" dirty="0"/>
              <a:t>LDAP (a very common approach to cross-platform authentication needs, especially in large environments)</a:t>
            </a:r>
          </a:p>
          <a:p>
            <a:pPr marL="1085850" lvl="1" indent="-342900">
              <a:lnSpc>
                <a:spcPct val="100000"/>
              </a:lnSpc>
            </a:pPr>
            <a:r>
              <a:rPr lang="en-US" altLang="en-US" sz="1800" dirty="0"/>
              <a:t>Form-based authentication (for simple user interface needs)</a:t>
            </a:r>
          </a:p>
          <a:p>
            <a:pPr marL="1085850" lvl="1" indent="-342900">
              <a:lnSpc>
                <a:spcPct val="100000"/>
              </a:lnSpc>
            </a:pPr>
            <a:r>
              <a:rPr lang="en-US" altLang="en-US" sz="1800" dirty="0" err="1"/>
              <a:t>OpenID</a:t>
            </a:r>
            <a:r>
              <a:rPr lang="en-US" altLang="en-US" sz="1800" dirty="0"/>
              <a:t> authentication</a:t>
            </a:r>
          </a:p>
          <a:p>
            <a:pPr marL="1085850" lvl="1" indent="-342900">
              <a:lnSpc>
                <a:spcPct val="100000"/>
              </a:lnSpc>
            </a:pPr>
            <a:r>
              <a:rPr lang="en-US" altLang="en-US" sz="1800" dirty="0"/>
              <a:t>Authentication based on pre-established request headers (such as Computer Associates </a:t>
            </a:r>
            <a:r>
              <a:rPr lang="en-US" altLang="en-US" sz="1800" dirty="0" err="1"/>
              <a:t>Siteminder</a:t>
            </a:r>
            <a:r>
              <a:rPr lang="en-US" altLang="en-US" sz="1800" dirty="0"/>
              <a:t>)</a:t>
            </a:r>
          </a:p>
          <a:p>
            <a:pPr marL="1085850" lvl="1" indent="-342900">
              <a:lnSpc>
                <a:spcPct val="100000"/>
              </a:lnSpc>
            </a:pPr>
            <a:r>
              <a:rPr lang="en-US" altLang="en-US" sz="1800" dirty="0"/>
              <a:t>JA-SIG Central Authentication Service (otherwise known as CAS, which is a popular open source single sign-on system) </a:t>
            </a:r>
            <a:r>
              <a:rPr lang="en-US" altLang="en-US" sz="1800" dirty="0" err="1"/>
              <a:t>etc</a:t>
            </a:r>
            <a:r>
              <a:rPr lang="is-IS" altLang="en-US" sz="1800" dirty="0"/>
              <a:t>.</a:t>
            </a:r>
            <a:endParaRPr lang="en-US" altLang="en-US" sz="1800" dirty="0"/>
          </a:p>
        </p:txBody>
      </p:sp>
      <p:pic>
        <p:nvPicPr>
          <p:cNvPr id="3" name="Picture 2"/>
          <p:cNvPicPr>
            <a:picLocks noChangeAspect="1"/>
          </p:cNvPicPr>
          <p:nvPr/>
        </p:nvPicPr>
        <p:blipFill>
          <a:blip r:embed="rId3"/>
          <a:stretch>
            <a:fillRect/>
          </a:stretch>
        </p:blipFill>
        <p:spPr>
          <a:xfrm>
            <a:off x="9507520" y="2545265"/>
            <a:ext cx="2171700" cy="2076450"/>
          </a:xfrm>
          <a:prstGeom prst="rect">
            <a:avLst/>
          </a:prstGeom>
        </p:spPr>
      </p:pic>
      <p:sp>
        <p:nvSpPr>
          <p:cNvPr id="5" name="Rectangle 4">
            <a:extLst>
              <a:ext uri="{FF2B5EF4-FFF2-40B4-BE49-F238E27FC236}">
                <a16:creationId xmlns:a16="http://schemas.microsoft.com/office/drawing/2014/main" id="{9660AFBA-8AD3-6346-A4B2-F3C7E5705AAB}"/>
              </a:ext>
            </a:extLst>
          </p:cNvPr>
          <p:cNvSpPr/>
          <p:nvPr/>
        </p:nvSpPr>
        <p:spPr>
          <a:xfrm>
            <a:off x="0" y="1333473"/>
            <a:ext cx="12192000" cy="646331"/>
          </a:xfrm>
          <a:prstGeom prst="rect">
            <a:avLst/>
          </a:prstGeom>
          <a:solidFill>
            <a:schemeClr val="accent4">
              <a:lumMod val="40000"/>
              <a:lumOff val="60000"/>
            </a:schemeClr>
          </a:solidFill>
        </p:spPr>
        <p:txBody>
          <a:bodyPr wrap="square">
            <a:spAutoFit/>
          </a:bodyPr>
          <a:lstStyle/>
          <a:p>
            <a:pPr marL="342900" indent="-342900" algn="ctr">
              <a:lnSpc>
                <a:spcPct val="100000"/>
              </a:lnSpc>
            </a:pPr>
            <a:r>
              <a:rPr lang="en-US" altLang="en-US" b="1" dirty="0">
                <a:latin typeface="Arial" panose="020B0604020202020204" pitchFamily="34" charset="0"/>
                <a:cs typeface="Arial" panose="020B0604020202020204" pitchFamily="34" charset="0"/>
              </a:rPr>
              <a:t>Authentication” is the process of establishing a principal is who they claim to be (a “principal” generally means a user, device or some other system which can perform an action in your application).</a:t>
            </a:r>
          </a:p>
        </p:txBody>
      </p:sp>
    </p:spTree>
    <p:extLst>
      <p:ext uri="{BB962C8B-B14F-4D97-AF65-F5344CB8AC3E}">
        <p14:creationId xmlns:p14="http://schemas.microsoft.com/office/powerpoint/2010/main" val="903701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GRANT TYPES</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p:cNvSpPr txBox="1">
            <a:spLocks/>
          </p:cNvSpPr>
          <p:nvPr/>
        </p:nvSpPr>
        <p:spPr>
          <a:xfrm>
            <a:off x="831168" y="2015280"/>
            <a:ext cx="5428956" cy="3101843"/>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err="1"/>
              <a:t>authorizationCodeServices</a:t>
            </a:r>
            <a:r>
              <a:rPr lang="en-US" altLang="en-US" sz="1800" dirty="0"/>
              <a:t>: defines the authorization code services (instance of </a:t>
            </a:r>
            <a:r>
              <a:rPr lang="en-US" altLang="en-US" sz="1800" dirty="0" err="1"/>
              <a:t>AuthorizationCodeServices</a:t>
            </a:r>
            <a:r>
              <a:rPr lang="en-US" altLang="en-US" sz="1800" dirty="0"/>
              <a:t>) for the </a:t>
            </a:r>
            <a:r>
              <a:rPr lang="en-US" altLang="en-US" sz="1800" dirty="0" err="1"/>
              <a:t>auth</a:t>
            </a:r>
            <a:r>
              <a:rPr lang="en-US" altLang="en-US" sz="1800" dirty="0"/>
              <a:t> code grant.</a:t>
            </a:r>
          </a:p>
          <a:p>
            <a:pPr marL="352425" indent="-352425">
              <a:lnSpc>
                <a:spcPct val="100000"/>
              </a:lnSpc>
            </a:pPr>
            <a:r>
              <a:rPr lang="en-US" altLang="en-US" sz="1800" dirty="0" err="1"/>
              <a:t>implicitGrantService</a:t>
            </a:r>
            <a:r>
              <a:rPr lang="en-US" altLang="en-US" sz="1800" dirty="0"/>
              <a:t>: manages state during the </a:t>
            </a:r>
            <a:r>
              <a:rPr lang="en-US" altLang="en-US" sz="1800" dirty="0" err="1"/>
              <a:t>imlpicit</a:t>
            </a:r>
            <a:r>
              <a:rPr lang="en-US" altLang="en-US" sz="1800" dirty="0"/>
              <a:t> grant.</a:t>
            </a:r>
          </a:p>
          <a:p>
            <a:pPr marL="352425" indent="-352425">
              <a:lnSpc>
                <a:spcPct val="100000"/>
              </a:lnSpc>
            </a:pPr>
            <a:r>
              <a:rPr lang="en-US" altLang="en-US" sz="1800" dirty="0" err="1"/>
              <a:t>tokenGranter</a:t>
            </a:r>
            <a:r>
              <a:rPr lang="en-US" altLang="en-US" sz="1800" dirty="0"/>
              <a:t>: the </a:t>
            </a:r>
            <a:r>
              <a:rPr lang="en-US" altLang="en-US" sz="1800" dirty="0" err="1"/>
              <a:t>TokenGranter</a:t>
            </a:r>
            <a:r>
              <a:rPr lang="en-US" altLang="en-US" sz="1800" dirty="0"/>
              <a:t> (taking full control of the granting and ignoring the other properties above)</a:t>
            </a:r>
          </a:p>
        </p:txBody>
      </p:sp>
      <p:pic>
        <p:nvPicPr>
          <p:cNvPr id="5" name="Picture 4"/>
          <p:cNvPicPr>
            <a:picLocks noChangeAspect="1"/>
          </p:cNvPicPr>
          <p:nvPr/>
        </p:nvPicPr>
        <p:blipFill>
          <a:blip r:embed="rId3"/>
          <a:stretch>
            <a:fillRect/>
          </a:stretch>
        </p:blipFill>
        <p:spPr>
          <a:xfrm>
            <a:off x="6435971" y="1865805"/>
            <a:ext cx="5616165" cy="3400792"/>
          </a:xfrm>
          <a:prstGeom prst="rect">
            <a:avLst/>
          </a:prstGeom>
        </p:spPr>
      </p:pic>
    </p:spTree>
    <p:extLst>
      <p:ext uri="{BB962C8B-B14F-4D97-AF65-F5344CB8AC3E}">
        <p14:creationId xmlns:p14="http://schemas.microsoft.com/office/powerpoint/2010/main" val="2905012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CONFIGURE ENDPOINT URL</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p:cNvSpPr txBox="1">
            <a:spLocks/>
          </p:cNvSpPr>
          <p:nvPr/>
        </p:nvSpPr>
        <p:spPr>
          <a:xfrm>
            <a:off x="806499" y="1776763"/>
            <a:ext cx="9834043"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The </a:t>
            </a:r>
            <a:r>
              <a:rPr lang="en-US" altLang="en-US" sz="1800" dirty="0" err="1"/>
              <a:t>AuthorizationServerEndpointsConfigurer</a:t>
            </a:r>
            <a:r>
              <a:rPr lang="en-US" altLang="en-US" sz="1800" dirty="0"/>
              <a:t> has a </a:t>
            </a:r>
            <a:r>
              <a:rPr lang="en-US" altLang="en-US" sz="1800" dirty="0" err="1"/>
              <a:t>pathMapping</a:t>
            </a:r>
            <a:r>
              <a:rPr lang="en-US" altLang="en-US" sz="1800" dirty="0"/>
              <a:t>() method. It takes two arguments:</a:t>
            </a:r>
          </a:p>
          <a:p>
            <a:pPr marL="352425" indent="-352425">
              <a:lnSpc>
                <a:spcPct val="100000"/>
              </a:lnSpc>
            </a:pPr>
            <a:r>
              <a:rPr lang="en-US" altLang="en-US" sz="1800" dirty="0"/>
              <a:t>The default (framework implementation) URL path for the endpoint</a:t>
            </a:r>
          </a:p>
          <a:p>
            <a:pPr marL="352425" indent="-352425">
              <a:lnSpc>
                <a:spcPct val="100000"/>
              </a:lnSpc>
            </a:pPr>
            <a:r>
              <a:rPr lang="en-US" altLang="en-US" sz="1800" dirty="0"/>
              <a:t>The custom path required (starting with a "/")</a:t>
            </a:r>
          </a:p>
          <a:p>
            <a:pPr marL="352425" indent="-352425">
              <a:lnSpc>
                <a:spcPct val="100000"/>
              </a:lnSpc>
            </a:pPr>
            <a:r>
              <a:rPr lang="en-US" altLang="en-US" sz="1800" dirty="0"/>
              <a:t>The URL paths provided by the framework are </a:t>
            </a:r>
            <a:br>
              <a:rPr lang="en-US" altLang="en-US" sz="1800" dirty="0"/>
            </a:br>
            <a:r>
              <a:rPr lang="en-US" altLang="en-US" sz="1800" dirty="0"/>
              <a:t>/</a:t>
            </a:r>
            <a:r>
              <a:rPr lang="en-US" altLang="en-US" sz="1800" dirty="0" err="1"/>
              <a:t>oauth</a:t>
            </a:r>
            <a:r>
              <a:rPr lang="en-US" altLang="en-US" sz="1800" dirty="0"/>
              <a:t>/authorize (the authorization endpoint), </a:t>
            </a:r>
            <a:br>
              <a:rPr lang="en-US" altLang="en-US" sz="1800" dirty="0"/>
            </a:br>
            <a:r>
              <a:rPr lang="en-US" altLang="en-US" sz="1800" dirty="0"/>
              <a:t>/</a:t>
            </a:r>
            <a:r>
              <a:rPr lang="en-US" altLang="en-US" sz="1800" dirty="0" err="1"/>
              <a:t>oauth</a:t>
            </a:r>
            <a:r>
              <a:rPr lang="en-US" altLang="en-US" sz="1800" dirty="0"/>
              <a:t>/token (the token endpoint), </a:t>
            </a:r>
            <a:br>
              <a:rPr lang="en-US" altLang="en-US" sz="1800" dirty="0"/>
            </a:br>
            <a:r>
              <a:rPr lang="en-US" altLang="en-US" sz="1800" dirty="0"/>
              <a:t>/</a:t>
            </a:r>
            <a:r>
              <a:rPr lang="en-US" altLang="en-US" sz="1800" dirty="0" err="1"/>
              <a:t>oauth</a:t>
            </a:r>
            <a:r>
              <a:rPr lang="en-US" altLang="en-US" sz="1800" dirty="0"/>
              <a:t>/</a:t>
            </a:r>
            <a:r>
              <a:rPr lang="en-US" altLang="en-US" sz="1800" dirty="0" err="1"/>
              <a:t>confirm_access</a:t>
            </a:r>
            <a:r>
              <a:rPr lang="en-US" altLang="en-US" sz="1800" dirty="0"/>
              <a:t> (user posts approval for grants here), </a:t>
            </a:r>
            <a:br>
              <a:rPr lang="en-US" altLang="en-US" sz="1800" dirty="0"/>
            </a:br>
            <a:r>
              <a:rPr lang="en-US" altLang="en-US" sz="1800" dirty="0"/>
              <a:t>/</a:t>
            </a:r>
            <a:r>
              <a:rPr lang="en-US" altLang="en-US" sz="1800" dirty="0" err="1"/>
              <a:t>oauth</a:t>
            </a:r>
            <a:r>
              <a:rPr lang="en-US" altLang="en-US" sz="1800" dirty="0"/>
              <a:t>/error (used to render errors in the authorization server), </a:t>
            </a:r>
            <a:br>
              <a:rPr lang="en-US" altLang="en-US" sz="1800" dirty="0"/>
            </a:br>
            <a:r>
              <a:rPr lang="en-US" altLang="en-US" sz="1800" dirty="0"/>
              <a:t>/</a:t>
            </a:r>
            <a:r>
              <a:rPr lang="en-US" altLang="en-US" sz="1800" dirty="0" err="1"/>
              <a:t>oauth</a:t>
            </a:r>
            <a:r>
              <a:rPr lang="en-US" altLang="en-US" sz="1800" dirty="0"/>
              <a:t>/</a:t>
            </a:r>
            <a:r>
              <a:rPr lang="en-US" altLang="en-US" sz="1800" dirty="0" err="1"/>
              <a:t>check_token</a:t>
            </a:r>
            <a:r>
              <a:rPr lang="en-US" altLang="en-US" sz="1800" dirty="0"/>
              <a:t> (used by Resource Servers to decode access tokens), </a:t>
            </a:r>
            <a:br>
              <a:rPr lang="en-US" altLang="en-US" sz="1800" dirty="0"/>
            </a:br>
            <a:r>
              <a:rPr lang="en-US" altLang="en-US" sz="1800" dirty="0"/>
              <a:t>/</a:t>
            </a:r>
            <a:r>
              <a:rPr lang="en-US" altLang="en-US" sz="1800" dirty="0" err="1"/>
              <a:t>oauth</a:t>
            </a:r>
            <a:r>
              <a:rPr lang="en-US" altLang="en-US" sz="1800" dirty="0"/>
              <a:t>/</a:t>
            </a:r>
            <a:r>
              <a:rPr lang="en-US" altLang="en-US" sz="1800" dirty="0" err="1"/>
              <a:t>token_key</a:t>
            </a:r>
            <a:r>
              <a:rPr lang="en-US" altLang="en-US" sz="1800" dirty="0"/>
              <a:t> (exposes public key for token verification if using JWT tokens).</a:t>
            </a:r>
            <a:br>
              <a:rPr lang="en-US" altLang="en-US" sz="1800" dirty="0"/>
            </a:br>
            <a:endParaRPr lang="en-US" altLang="en-US" sz="1800" dirty="0"/>
          </a:p>
        </p:txBody>
      </p:sp>
    </p:spTree>
    <p:extLst>
      <p:ext uri="{BB962C8B-B14F-4D97-AF65-F5344CB8AC3E}">
        <p14:creationId xmlns:p14="http://schemas.microsoft.com/office/powerpoint/2010/main" val="4131596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SECURE ENDPOINT URL</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p:cNvSpPr txBox="1">
            <a:spLocks/>
          </p:cNvSpPr>
          <p:nvPr/>
        </p:nvSpPr>
        <p:spPr>
          <a:xfrm>
            <a:off x="753746" y="1397986"/>
            <a:ext cx="8534400"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The Authorization endpoint /</a:t>
            </a:r>
            <a:r>
              <a:rPr lang="en-US" altLang="en-US" sz="1800" dirty="0" err="1"/>
              <a:t>oauth</a:t>
            </a:r>
            <a:r>
              <a:rPr lang="en-US" altLang="en-US" sz="1800" dirty="0"/>
              <a:t>/authorize (or its mapped alternative) should be protected using Spring Security so that it is only accessible to authenticated users. </a:t>
            </a:r>
          </a:p>
          <a:p>
            <a:pPr marL="352425" indent="-352425">
              <a:lnSpc>
                <a:spcPct val="100000"/>
              </a:lnSpc>
            </a:pPr>
            <a:r>
              <a:rPr lang="en-US" altLang="en-US" sz="1800" dirty="0"/>
              <a:t>For instance using a standard Spring Security </a:t>
            </a:r>
            <a:r>
              <a:rPr lang="en-US" altLang="en-US" sz="1800" dirty="0" err="1"/>
              <a:t>WebSecurityConfigurer</a:t>
            </a:r>
            <a:r>
              <a:rPr lang="en-US" altLang="en-US" sz="1800" dirty="0"/>
              <a:t>:</a:t>
            </a:r>
          </a:p>
          <a:p>
            <a:pPr marL="352425" indent="-352425">
              <a:lnSpc>
                <a:spcPct val="100000"/>
              </a:lnSpc>
            </a:pPr>
            <a:r>
              <a:rPr lang="en-US" altLang="en-US" sz="1800" dirty="0"/>
              <a:t>@Override protected void configure(</a:t>
            </a:r>
            <a:r>
              <a:rPr lang="en-US" altLang="en-US" sz="1800" dirty="0" err="1"/>
              <a:t>HttpSecurity</a:t>
            </a:r>
            <a:r>
              <a:rPr lang="en-US" altLang="en-US" sz="1800" dirty="0"/>
              <a:t> http) throws Exception { </a:t>
            </a:r>
            <a:br>
              <a:rPr lang="en-US" altLang="en-US" sz="1800" dirty="0"/>
            </a:br>
            <a:r>
              <a:rPr lang="en-US" altLang="en-US" sz="1800" dirty="0"/>
              <a:t>http .</a:t>
            </a:r>
            <a:r>
              <a:rPr lang="en-US" altLang="en-US" sz="1800" dirty="0" err="1"/>
              <a:t>authorizeRequests</a:t>
            </a:r>
            <a:r>
              <a:rPr lang="en-US" altLang="en-US" sz="1800" dirty="0"/>
              <a:t>()</a:t>
            </a:r>
            <a:br>
              <a:rPr lang="en-US" altLang="en-US" sz="1800" dirty="0"/>
            </a:br>
            <a:r>
              <a:rPr lang="en-US" altLang="en-US" sz="1800" dirty="0"/>
              <a:t>.</a:t>
            </a:r>
            <a:r>
              <a:rPr lang="en-US" altLang="en-US" sz="1800" dirty="0" err="1"/>
              <a:t>antMatchers</a:t>
            </a:r>
            <a:r>
              <a:rPr lang="en-US" altLang="en-US" sz="1800" dirty="0"/>
              <a:t>("/login").</a:t>
            </a:r>
            <a:r>
              <a:rPr lang="en-US" altLang="en-US" sz="1800" dirty="0" err="1"/>
              <a:t>permitAll</a:t>
            </a:r>
            <a:r>
              <a:rPr lang="en-US" altLang="en-US" sz="1800" dirty="0"/>
              <a:t>()</a:t>
            </a:r>
            <a:br>
              <a:rPr lang="en-US" altLang="en-US" sz="1800" dirty="0"/>
            </a:br>
            <a:r>
              <a:rPr lang="en-US" altLang="en-US" sz="1800" dirty="0"/>
              <a:t>.and() // default protection for all resources (including /</a:t>
            </a:r>
            <a:r>
              <a:rPr lang="en-US" altLang="en-US" sz="1800" dirty="0" err="1"/>
              <a:t>oauth</a:t>
            </a:r>
            <a:r>
              <a:rPr lang="en-US" altLang="en-US" sz="1800" dirty="0"/>
              <a:t>/authorize) </a:t>
            </a:r>
            <a:br>
              <a:rPr lang="en-US" altLang="en-US" sz="1800" dirty="0"/>
            </a:br>
            <a:r>
              <a:rPr lang="en-US" altLang="en-US" sz="1800" dirty="0"/>
              <a:t>.</a:t>
            </a:r>
            <a:r>
              <a:rPr lang="en-US" altLang="en-US" sz="1800" dirty="0" err="1"/>
              <a:t>authorizeRequests</a:t>
            </a:r>
            <a:r>
              <a:rPr lang="en-US" altLang="en-US" sz="1800" dirty="0"/>
              <a:t>() </a:t>
            </a:r>
            <a:br>
              <a:rPr lang="en-US" altLang="en-US" sz="1800" dirty="0"/>
            </a:br>
            <a:r>
              <a:rPr lang="en-US" altLang="en-US" sz="1800" dirty="0"/>
              <a:t>.</a:t>
            </a:r>
            <a:r>
              <a:rPr lang="en-US" altLang="en-US" sz="1800" dirty="0" err="1"/>
              <a:t>anyRequest</a:t>
            </a:r>
            <a:r>
              <a:rPr lang="en-US" altLang="en-US" sz="1800" dirty="0"/>
              <a:t>()</a:t>
            </a:r>
            <a:br>
              <a:rPr lang="en-US" altLang="en-US" sz="1800" dirty="0"/>
            </a:br>
            <a:r>
              <a:rPr lang="en-US" altLang="en-US" sz="1800" dirty="0"/>
              <a:t>.</a:t>
            </a:r>
            <a:r>
              <a:rPr lang="en-US" altLang="en-US" sz="1800" dirty="0" err="1"/>
              <a:t>hasRole</a:t>
            </a:r>
            <a:r>
              <a:rPr lang="en-US" altLang="en-US" sz="1800" dirty="0"/>
              <a:t>("USER") // ... more configuration, e.g. for form login }</a:t>
            </a:r>
          </a:p>
        </p:txBody>
      </p:sp>
    </p:spTree>
    <p:extLst>
      <p:ext uri="{BB962C8B-B14F-4D97-AF65-F5344CB8AC3E}">
        <p14:creationId xmlns:p14="http://schemas.microsoft.com/office/powerpoint/2010/main" val="3803952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RESOURCE SERVER CONFIGURATION</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p:cNvSpPr txBox="1">
            <a:spLocks/>
          </p:cNvSpPr>
          <p:nvPr/>
        </p:nvSpPr>
        <p:spPr>
          <a:xfrm>
            <a:off x="0" y="1295075"/>
            <a:ext cx="12192000" cy="5257800"/>
          </a:xfrm>
          <a:prstGeom prst="rect">
            <a:avLst/>
          </a:prstGeom>
          <a:solidFill>
            <a:schemeClr val="accent5">
              <a:lumMod val="20000"/>
              <a:lumOff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pPr>
            <a:r>
              <a:rPr lang="en-US" altLang="en-US" sz="1800" dirty="0"/>
              <a:t>A Resource Server (can be the same as the Authorization Server or a separate application) serves resources that are protected by the OAuth2 token. Spring OAuth provides a Spring Security authentication filter that implements this protection. You can switch it on with @</a:t>
            </a:r>
            <a:r>
              <a:rPr lang="en-US" altLang="en-US" sz="1800" dirty="0" err="1"/>
              <a:t>EnableResourceServer</a:t>
            </a:r>
            <a:r>
              <a:rPr lang="en-US" altLang="en-US" sz="1800" dirty="0"/>
              <a:t> on an @Configuration class, and configure it (as necessary) using a </a:t>
            </a:r>
            <a:r>
              <a:rPr lang="en-US" altLang="en-US" sz="1800" dirty="0" err="1"/>
              <a:t>ResourceServerConfigurer</a:t>
            </a:r>
            <a:r>
              <a:rPr lang="en-US" altLang="en-US" sz="1800" dirty="0"/>
              <a:t>. The following features can be configured:</a:t>
            </a:r>
          </a:p>
          <a:p>
            <a:pPr marL="352425" indent="-352425">
              <a:lnSpc>
                <a:spcPct val="100000"/>
              </a:lnSpc>
            </a:pPr>
            <a:r>
              <a:rPr lang="en-US" altLang="en-US" sz="1800" dirty="0" err="1"/>
              <a:t>tokenServices</a:t>
            </a:r>
            <a:r>
              <a:rPr lang="en-US" altLang="en-US" sz="1800" dirty="0"/>
              <a:t>: the bean that defines the token services (instance of </a:t>
            </a:r>
            <a:r>
              <a:rPr lang="en-US" altLang="en-US" sz="1800" dirty="0" err="1"/>
              <a:t>ResourceServerTokenServices</a:t>
            </a:r>
            <a:r>
              <a:rPr lang="en-US" altLang="en-US" sz="1800" dirty="0"/>
              <a:t>).</a:t>
            </a:r>
          </a:p>
          <a:p>
            <a:pPr marL="352425" indent="-352425">
              <a:lnSpc>
                <a:spcPct val="100000"/>
              </a:lnSpc>
            </a:pPr>
            <a:r>
              <a:rPr lang="en-US" altLang="en-US" sz="1800" dirty="0" err="1"/>
              <a:t>resourceId</a:t>
            </a:r>
            <a:r>
              <a:rPr lang="en-US" altLang="en-US" sz="1800" dirty="0"/>
              <a:t>: the id for the resource (optional, but recommended and will be validated by the </a:t>
            </a:r>
            <a:r>
              <a:rPr lang="en-US" altLang="en-US" sz="1800" dirty="0" err="1"/>
              <a:t>auth</a:t>
            </a:r>
            <a:r>
              <a:rPr lang="en-US" altLang="en-US" sz="1800" dirty="0"/>
              <a:t> server if present).</a:t>
            </a:r>
          </a:p>
          <a:p>
            <a:pPr marL="352425" indent="-352425">
              <a:lnSpc>
                <a:spcPct val="100000"/>
              </a:lnSpc>
            </a:pPr>
            <a:r>
              <a:rPr lang="en-US" altLang="en-US" sz="1800" dirty="0"/>
              <a:t>Other extension points for the resources server (e.g. </a:t>
            </a:r>
            <a:r>
              <a:rPr lang="en-US" altLang="en-US" sz="1800" dirty="0" err="1"/>
              <a:t>tokenExtractor</a:t>
            </a:r>
            <a:r>
              <a:rPr lang="en-US" altLang="en-US" sz="1800" dirty="0"/>
              <a:t> for extracting the tokens from incoming requests)</a:t>
            </a:r>
          </a:p>
          <a:p>
            <a:pPr marL="352425" indent="-352425">
              <a:lnSpc>
                <a:spcPct val="100000"/>
              </a:lnSpc>
            </a:pPr>
            <a:r>
              <a:rPr lang="en-US" altLang="en-US" sz="1800" dirty="0"/>
              <a:t>Request matchers for protected resources (defaults to all)</a:t>
            </a:r>
          </a:p>
          <a:p>
            <a:pPr marL="352425" indent="-352425">
              <a:lnSpc>
                <a:spcPct val="100000"/>
              </a:lnSpc>
            </a:pPr>
            <a:r>
              <a:rPr lang="en-US" altLang="en-US" sz="1800" dirty="0"/>
              <a:t>Access rules for protected resources (defaults to plain "authenticated")</a:t>
            </a:r>
          </a:p>
          <a:p>
            <a:pPr marL="352425" indent="-352425">
              <a:lnSpc>
                <a:spcPct val="100000"/>
              </a:lnSpc>
            </a:pPr>
            <a:r>
              <a:rPr lang="en-US" altLang="en-US" sz="1800" dirty="0"/>
              <a:t>Other customizations for the protected resources permitted by the </a:t>
            </a:r>
            <a:r>
              <a:rPr lang="en-US" altLang="en-US" sz="1800" dirty="0" err="1"/>
              <a:t>HttpSecurity</a:t>
            </a:r>
            <a:r>
              <a:rPr lang="en-US" altLang="en-US" sz="1800" dirty="0"/>
              <a:t> </a:t>
            </a:r>
            <a:r>
              <a:rPr lang="en-US" altLang="en-US" sz="1800" dirty="0" err="1"/>
              <a:t>configurer</a:t>
            </a:r>
            <a:r>
              <a:rPr lang="en-US" altLang="en-US" sz="1800" dirty="0"/>
              <a:t> in Spring Security</a:t>
            </a:r>
          </a:p>
          <a:p>
            <a:pPr marL="352425" indent="-352425">
              <a:lnSpc>
                <a:spcPct val="100000"/>
              </a:lnSpc>
            </a:pPr>
            <a:r>
              <a:rPr lang="en-US" altLang="en-US" sz="1800" dirty="0"/>
              <a:t>The @</a:t>
            </a:r>
            <a:r>
              <a:rPr lang="en-US" altLang="en-US" sz="1800" dirty="0" err="1"/>
              <a:t>EnableResourceServer</a:t>
            </a:r>
            <a:r>
              <a:rPr lang="en-US" altLang="en-US" sz="1800" dirty="0"/>
              <a:t> annotation adds a filter of type OAuth2AuthenticationProcessingFilter automatically to the Spring Security filter chain.</a:t>
            </a:r>
            <a:br>
              <a:rPr lang="en-US" altLang="en-US" sz="1800" dirty="0"/>
            </a:br>
            <a:endParaRPr lang="en-US" altLang="en-US" sz="1800" dirty="0"/>
          </a:p>
        </p:txBody>
      </p:sp>
    </p:spTree>
    <p:extLst>
      <p:ext uri="{BB962C8B-B14F-4D97-AF65-F5344CB8AC3E}">
        <p14:creationId xmlns:p14="http://schemas.microsoft.com/office/powerpoint/2010/main" val="2142718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ACCESS TOKEN VS REFRESH TOKEN</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a:extLst>
              <a:ext uri="{FF2B5EF4-FFF2-40B4-BE49-F238E27FC236}">
                <a16:creationId xmlns:a16="http://schemas.microsoft.com/office/drawing/2014/main" id="{D04B9A0E-CEB3-A34E-ABFD-101C893B946E}"/>
              </a:ext>
            </a:extLst>
          </p:cNvPr>
          <p:cNvSpPr txBox="1">
            <a:spLocks/>
          </p:cNvSpPr>
          <p:nvPr/>
        </p:nvSpPr>
        <p:spPr>
          <a:xfrm>
            <a:off x="0" y="2030453"/>
            <a:ext cx="12192000" cy="3190904"/>
          </a:xfrm>
          <a:prstGeom prst="rect">
            <a:avLst/>
          </a:prstGeom>
          <a:solidFill>
            <a:schemeClr val="accent5">
              <a:lumMod val="20000"/>
              <a:lumOff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defRPr/>
            </a:pPr>
            <a:r>
              <a:rPr lang="en-US" altLang="en-US" sz="1800" dirty="0"/>
              <a:t>An access token is a string representing an authorization issued to the client. Tokens represent specific scopes and durations of access, granted by the resource owner, and enforced by the resource server and authorization server.</a:t>
            </a:r>
          </a:p>
          <a:p>
            <a:pPr marL="352425" indent="-352425">
              <a:lnSpc>
                <a:spcPct val="100000"/>
              </a:lnSpc>
              <a:defRPr/>
            </a:pPr>
            <a:r>
              <a:rPr lang="en-US" altLang="en-US" sz="1800" dirty="0"/>
              <a:t>Refresh token is issued (along with access token) to the client by the authorization server, and it is used to obtain a new access token when the current access token becomes invalid or expires. The refresh token is also used to get additional access tokens with identical or narrower scope (access tokens may have a shorter lifetime and fewer permissions than authorized by the resource owner). Issuing a refresh token is optional at the discretion of the authorization server.</a:t>
            </a:r>
          </a:p>
          <a:p>
            <a:pPr marL="352425" indent="-352425">
              <a:lnSpc>
                <a:spcPct val="100000"/>
              </a:lnSpc>
              <a:defRPr/>
            </a:pPr>
            <a:r>
              <a:rPr lang="en-US" altLang="en-US" sz="1800" dirty="0"/>
              <a:t>The responsibility of access token is to access data before it gets expired.</a:t>
            </a:r>
          </a:p>
          <a:p>
            <a:pPr marL="352425" indent="-352425">
              <a:lnSpc>
                <a:spcPct val="100000"/>
              </a:lnSpc>
              <a:defRPr/>
            </a:pPr>
            <a:r>
              <a:rPr lang="en-US" altLang="en-US" sz="1800" dirty="0"/>
              <a:t>The responsibility of refresh token is to request for a new access token when the existing access token is expired.</a:t>
            </a:r>
          </a:p>
          <a:p>
            <a:pPr marL="0" indent="0">
              <a:lnSpc>
                <a:spcPct val="100000"/>
              </a:lnSpc>
              <a:buFont typeface="Arial" panose="020B0604020202020204" pitchFamily="34" charset="0"/>
              <a:buNone/>
              <a:defRPr/>
            </a:pPr>
            <a:endParaRPr lang="en-US" altLang="en-US" sz="1800" dirty="0"/>
          </a:p>
        </p:txBody>
      </p:sp>
    </p:spTree>
    <p:extLst>
      <p:ext uri="{BB962C8B-B14F-4D97-AF65-F5344CB8AC3E}">
        <p14:creationId xmlns:p14="http://schemas.microsoft.com/office/powerpoint/2010/main" val="4179657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OAUTH CLIENT</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Text Placeholder 2">
            <a:extLst>
              <a:ext uri="{FF2B5EF4-FFF2-40B4-BE49-F238E27FC236}">
                <a16:creationId xmlns:a16="http://schemas.microsoft.com/office/drawing/2014/main" id="{D04B9A0E-CEB3-A34E-ABFD-101C893B946E}"/>
              </a:ext>
            </a:extLst>
          </p:cNvPr>
          <p:cNvSpPr txBox="1">
            <a:spLocks/>
          </p:cNvSpPr>
          <p:nvPr/>
        </p:nvSpPr>
        <p:spPr>
          <a:xfrm>
            <a:off x="1" y="1394348"/>
            <a:ext cx="12192000" cy="4198069"/>
          </a:xfrm>
          <a:prstGeom prst="rect">
            <a:avLst/>
          </a:prstGeom>
          <a:solidFill>
            <a:schemeClr val="accent5">
              <a:lumMod val="20000"/>
              <a:lumOff val="80000"/>
            </a:schemeClr>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lnSpc>
                <a:spcPct val="100000"/>
              </a:lnSpc>
              <a:defRPr/>
            </a:pPr>
            <a:r>
              <a:rPr lang="en-US" altLang="en-US" sz="1800" dirty="0"/>
              <a:t>The OAuth 2.0 client mechanism is responsible for access the OAuth 2.0 protected resources of other servers. The configuration involves establishing the relevant protected resources to which users might have access. The client may also need to be supplied with mechanisms for storing authorization codes and access tokens for users.</a:t>
            </a:r>
          </a:p>
          <a:p>
            <a:pPr marL="352425" indent="-352425">
              <a:lnSpc>
                <a:spcPct val="100000"/>
              </a:lnSpc>
              <a:defRPr/>
            </a:pPr>
            <a:r>
              <a:rPr lang="en-US" altLang="en-US" sz="1800" dirty="0"/>
              <a:t>A protected resource has the following properties:</a:t>
            </a:r>
          </a:p>
          <a:p>
            <a:pPr marL="352425" indent="-352425">
              <a:lnSpc>
                <a:spcPct val="100000"/>
              </a:lnSpc>
              <a:defRPr/>
            </a:pPr>
            <a:r>
              <a:rPr lang="en-US" altLang="en-US" sz="1800" dirty="0"/>
              <a:t>id: The id of the resource. The id is only used by the client to lookup the resource; it's never used in the OAuth protocol. It's also used as the id of the bean.</a:t>
            </a:r>
          </a:p>
          <a:p>
            <a:pPr marL="352425" indent="-352425">
              <a:lnSpc>
                <a:spcPct val="100000"/>
              </a:lnSpc>
              <a:defRPr/>
            </a:pPr>
            <a:r>
              <a:rPr lang="en-US" altLang="en-US" sz="1800" dirty="0" err="1"/>
              <a:t>clientId</a:t>
            </a:r>
            <a:r>
              <a:rPr lang="en-US" altLang="en-US" sz="1800" dirty="0"/>
              <a:t>: The OAuth client id by which the OAuth provider identifies your client.</a:t>
            </a:r>
          </a:p>
          <a:p>
            <a:pPr marL="352425" indent="-352425">
              <a:lnSpc>
                <a:spcPct val="100000"/>
              </a:lnSpc>
              <a:defRPr/>
            </a:pPr>
            <a:r>
              <a:rPr lang="en-US" altLang="en-US" sz="1800" dirty="0" err="1"/>
              <a:t>clientSecret</a:t>
            </a:r>
            <a:r>
              <a:rPr lang="en-US" altLang="en-US" sz="1800" dirty="0"/>
              <a:t>: The secret associated with the resource. By default, no secret is empty.</a:t>
            </a:r>
          </a:p>
          <a:p>
            <a:pPr marL="352425" indent="-352425">
              <a:lnSpc>
                <a:spcPct val="100000"/>
              </a:lnSpc>
              <a:defRPr/>
            </a:pPr>
            <a:r>
              <a:rPr lang="en-US" altLang="en-US" sz="1800" dirty="0" err="1"/>
              <a:t>accessTokenUri</a:t>
            </a:r>
            <a:r>
              <a:rPr lang="en-US" altLang="en-US" sz="1800" dirty="0"/>
              <a:t>: The URI of the provider OAuth endpoint that provides access token.</a:t>
            </a:r>
          </a:p>
          <a:p>
            <a:pPr marL="352425" indent="-352425">
              <a:lnSpc>
                <a:spcPct val="100000"/>
              </a:lnSpc>
              <a:defRPr/>
            </a:pPr>
            <a:r>
              <a:rPr lang="en-US" altLang="en-US" sz="1800" dirty="0"/>
              <a:t>scope: Comma-</a:t>
            </a:r>
            <a:r>
              <a:rPr lang="en-US" altLang="en-US" sz="1800" dirty="0" err="1"/>
              <a:t>separted</a:t>
            </a:r>
            <a:r>
              <a:rPr lang="en-US" altLang="en-US" sz="1800" dirty="0"/>
              <a:t> list of strings specifying the scope of the access to the resource. By default, no scope will be specified.</a:t>
            </a:r>
          </a:p>
        </p:txBody>
      </p:sp>
    </p:spTree>
    <p:extLst>
      <p:ext uri="{BB962C8B-B14F-4D97-AF65-F5344CB8AC3E}">
        <p14:creationId xmlns:p14="http://schemas.microsoft.com/office/powerpoint/2010/main" val="3020214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CONTD…</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Rectangle 3"/>
          <p:cNvSpPr/>
          <p:nvPr/>
        </p:nvSpPr>
        <p:spPr>
          <a:xfrm>
            <a:off x="1516712" y="2382177"/>
            <a:ext cx="8341895" cy="2287806"/>
          </a:xfrm>
          <a:prstGeom prst="rect">
            <a:avLst/>
          </a:prstGeom>
        </p:spPr>
        <p:txBody>
          <a:bodyPr wrap="square">
            <a:spAutoFit/>
          </a:bodyPr>
          <a:lstStyle/>
          <a:p>
            <a:pPr marL="352425" indent="-352425">
              <a:spcBef>
                <a:spcPts val="1000"/>
              </a:spcBef>
              <a:buFont typeface="Arial" panose="020B0604020202020204" pitchFamily="34" charset="0"/>
              <a:buChar char="•"/>
              <a:defRPr/>
            </a:pPr>
            <a:r>
              <a:rPr lang="en-US" altLang="en-US" dirty="0" err="1">
                <a:latin typeface="Arial" panose="020B0604020202020204" pitchFamily="34" charset="0"/>
                <a:cs typeface="Arial" panose="020B0604020202020204" pitchFamily="34" charset="0"/>
              </a:rPr>
              <a:t>clientAuthenticationScheme</a:t>
            </a:r>
            <a:r>
              <a:rPr lang="en-US" altLang="en-US" dirty="0">
                <a:latin typeface="Arial" panose="020B0604020202020204" pitchFamily="34" charset="0"/>
                <a:cs typeface="Arial" panose="020B0604020202020204" pitchFamily="34" charset="0"/>
              </a:rPr>
              <a:t>: The scheme used by your client to authenticate to the access token endpoint. Suggested values: "</a:t>
            </a:r>
            <a:r>
              <a:rPr lang="en-US" altLang="en-US" dirty="0" err="1">
                <a:latin typeface="Arial" panose="020B0604020202020204" pitchFamily="34" charset="0"/>
                <a:cs typeface="Arial" panose="020B0604020202020204" pitchFamily="34" charset="0"/>
              </a:rPr>
              <a:t>http_basic</a:t>
            </a:r>
            <a:r>
              <a:rPr lang="en-US" altLang="en-US" dirty="0">
                <a:latin typeface="Arial" panose="020B0604020202020204" pitchFamily="34" charset="0"/>
                <a:cs typeface="Arial" panose="020B0604020202020204" pitchFamily="34" charset="0"/>
              </a:rPr>
              <a:t>" and "form". Default: "</a:t>
            </a:r>
            <a:r>
              <a:rPr lang="en-US" altLang="en-US" dirty="0" err="1">
                <a:latin typeface="Arial" panose="020B0604020202020204" pitchFamily="34" charset="0"/>
                <a:cs typeface="Arial" panose="020B0604020202020204" pitchFamily="34" charset="0"/>
              </a:rPr>
              <a:t>http_basic</a:t>
            </a:r>
            <a:r>
              <a:rPr lang="en-US" altLang="en-US" dirty="0">
                <a:latin typeface="Arial" panose="020B0604020202020204" pitchFamily="34" charset="0"/>
                <a:cs typeface="Arial" panose="020B0604020202020204" pitchFamily="34" charset="0"/>
              </a:rPr>
              <a:t>". See section 2.1 of the OAuth 2 spec.</a:t>
            </a:r>
          </a:p>
          <a:p>
            <a:pPr marL="352425" indent="-352425">
              <a:spcBef>
                <a:spcPts val="1000"/>
              </a:spcBef>
              <a:buFont typeface="Arial" panose="020B0604020202020204" pitchFamily="34" charset="0"/>
              <a:buChar char="•"/>
              <a:defRPr/>
            </a:pPr>
            <a:r>
              <a:rPr lang="en-US" altLang="en-US" dirty="0">
                <a:latin typeface="Arial" panose="020B0604020202020204" pitchFamily="34" charset="0"/>
                <a:cs typeface="Arial" panose="020B0604020202020204" pitchFamily="34" charset="0"/>
              </a:rPr>
              <a:t>For grant types that require user authorization there is a further property:</a:t>
            </a:r>
          </a:p>
          <a:p>
            <a:pPr marL="352425" indent="-352425">
              <a:spcBef>
                <a:spcPts val="1000"/>
              </a:spcBef>
              <a:buFont typeface="Arial" panose="020B0604020202020204" pitchFamily="34" charset="0"/>
              <a:buChar char="•"/>
              <a:defRPr/>
            </a:pPr>
            <a:r>
              <a:rPr lang="en-US" altLang="en-US" dirty="0" err="1">
                <a:latin typeface="Arial" panose="020B0604020202020204" pitchFamily="34" charset="0"/>
                <a:cs typeface="Arial" panose="020B0604020202020204" pitchFamily="34" charset="0"/>
              </a:rPr>
              <a:t>userAuthorizationUri</a:t>
            </a:r>
            <a:r>
              <a:rPr lang="en-US" altLang="en-US" dirty="0">
                <a:latin typeface="Arial" panose="020B0604020202020204" pitchFamily="34" charset="0"/>
                <a:cs typeface="Arial" panose="020B0604020202020204" pitchFamily="34" charset="0"/>
              </a:rPr>
              <a:t>: The </a:t>
            </a:r>
            <a:r>
              <a:rPr lang="en-US" altLang="en-US" dirty="0" err="1">
                <a:latin typeface="Arial" panose="020B0604020202020204" pitchFamily="34" charset="0"/>
                <a:cs typeface="Arial" panose="020B0604020202020204" pitchFamily="34" charset="0"/>
              </a:rPr>
              <a:t>uri</a:t>
            </a:r>
            <a:r>
              <a:rPr lang="en-US" altLang="en-US" dirty="0">
                <a:latin typeface="Arial" panose="020B0604020202020204" pitchFamily="34" charset="0"/>
                <a:cs typeface="Arial" panose="020B0604020202020204" pitchFamily="34" charset="0"/>
              </a:rPr>
              <a:t> to which the user will be redirected if the user is ever needed to authorize access to the resource. Note that this is not always required, depending on which OAuth 2 profiles are supported.</a:t>
            </a:r>
          </a:p>
        </p:txBody>
      </p:sp>
    </p:spTree>
    <p:extLst>
      <p:ext uri="{BB962C8B-B14F-4D97-AF65-F5344CB8AC3E}">
        <p14:creationId xmlns:p14="http://schemas.microsoft.com/office/powerpoint/2010/main" val="13785998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REFERENCES</a:t>
            </a:r>
          </a:p>
        </p:txBody>
      </p:sp>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sp>
        <p:nvSpPr>
          <p:cNvPr id="4" name="Rectangle 3"/>
          <p:cNvSpPr/>
          <p:nvPr/>
        </p:nvSpPr>
        <p:spPr>
          <a:xfrm>
            <a:off x="939835" y="1540496"/>
            <a:ext cx="9338911" cy="1200329"/>
          </a:xfrm>
          <a:prstGeom prst="rect">
            <a:avLst/>
          </a:prstGeom>
        </p:spPr>
        <p:txBody>
          <a:bodyPr wrap="square">
            <a:spAutoFit/>
          </a:bodyPr>
          <a:lstStyle/>
          <a:p>
            <a:r>
              <a:rPr lang="en-US" altLang="en-US" dirty="0">
                <a:hlinkClick r:id="rId3"/>
              </a:rPr>
              <a:t>https://auth0.com/docs/tokens/json-web-tokens/json-web-token-claims</a:t>
            </a:r>
            <a:endParaRPr lang="en-US" altLang="en-US" dirty="0"/>
          </a:p>
          <a:p>
            <a:r>
              <a:rPr lang="en-US" altLang="en-US" dirty="0">
                <a:latin typeface="Verdana" panose="020B0604030504040204" pitchFamily="34" charset="0"/>
              </a:rPr>
              <a:t>Very detailed:</a:t>
            </a:r>
            <a:br>
              <a:rPr lang="en-US" altLang="en-US" dirty="0">
                <a:latin typeface="Verdana" panose="020B0604030504040204" pitchFamily="34" charset="0"/>
              </a:rPr>
            </a:br>
            <a:r>
              <a:rPr lang="en-US" altLang="en-US" dirty="0">
                <a:latin typeface="Verdana" panose="020B0604030504040204" pitchFamily="34" charset="0"/>
                <a:hlinkClick r:id="rId4"/>
              </a:rPr>
              <a:t>https://www.toptal.com/spring/spring-security-tutorial</a:t>
            </a:r>
            <a:endParaRPr lang="en-US" altLang="en-US" dirty="0">
              <a:latin typeface="Verdana" panose="020B0604030504040204" pitchFamily="34" charset="0"/>
            </a:endParaRPr>
          </a:p>
          <a:p>
            <a:r>
              <a:rPr lang="en-US" altLang="en-US" dirty="0">
                <a:latin typeface="Verdana" panose="020B0604030504040204" pitchFamily="34" charset="0"/>
                <a:hlinkClick r:id="rId5"/>
              </a:rPr>
              <a:t>https://bezkoder.com/spring-boot-jwt-authentication/</a:t>
            </a:r>
            <a:r>
              <a:rPr lang="en-US" altLang="en-US" dirty="0">
                <a:latin typeface="Verdana" panose="020B0604030504040204" pitchFamily="34" charset="0"/>
              </a:rPr>
              <a:t> </a:t>
            </a:r>
          </a:p>
        </p:txBody>
      </p:sp>
    </p:spTree>
    <p:extLst>
      <p:ext uri="{BB962C8B-B14F-4D97-AF65-F5344CB8AC3E}">
        <p14:creationId xmlns:p14="http://schemas.microsoft.com/office/powerpoint/2010/main" val="989729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p:cNvSpPr>
          <p:nvPr/>
        </p:nvSpPr>
        <p:spPr>
          <a:xfrm>
            <a:off x="655321" y="1136049"/>
            <a:ext cx="873125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endParaRPr lang="en-US" altLang="en-US" sz="1800" dirty="0">
              <a:cs typeface="Arial" panose="020B060402020202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80274" y="1377944"/>
            <a:ext cx="8687553" cy="5297883"/>
          </a:xfrm>
          <a:prstGeom prst="rect">
            <a:avLst/>
          </a:prstGeom>
        </p:spPr>
      </p:pic>
    </p:spTree>
    <p:extLst>
      <p:ext uri="{BB962C8B-B14F-4D97-AF65-F5344CB8AC3E}">
        <p14:creationId xmlns:p14="http://schemas.microsoft.com/office/powerpoint/2010/main" val="1492416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D6E68D-C90B-96F2-70E8-79C84E891A07}"/>
              </a:ext>
            </a:extLst>
          </p:cNvPr>
          <p:cNvSpPr/>
          <p:nvPr/>
        </p:nvSpPr>
        <p:spPr>
          <a:xfrm>
            <a:off x="0" y="3127664"/>
            <a:ext cx="12192000" cy="12365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062" name="Picture 14" descr="Review Illustration for Business Cover Expert by Jordan Memari on Dribbble">
            <a:extLst>
              <a:ext uri="{FF2B5EF4-FFF2-40B4-BE49-F238E27FC236}">
                <a16:creationId xmlns:a16="http://schemas.microsoft.com/office/drawing/2014/main" id="{121D90F4-6C07-6D2A-5EFF-5250B03EA77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2206011" y="118772"/>
            <a:ext cx="7779978" cy="633007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nglish Live Session 2 - Quizizz">
            <a:extLst>
              <a:ext uri="{FF2B5EF4-FFF2-40B4-BE49-F238E27FC236}">
                <a16:creationId xmlns:a16="http://schemas.microsoft.com/office/drawing/2014/main" id="{36202C03-BF85-B310-F746-82F81EE5098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8679"/>
          <a:stretch/>
        </p:blipFill>
        <p:spPr bwMode="auto">
          <a:xfrm>
            <a:off x="2654228" y="2791139"/>
            <a:ext cx="6883545" cy="4087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091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AUTHORIZATION</a:t>
            </a:r>
          </a:p>
        </p:txBody>
      </p:sp>
      <p:sp>
        <p:nvSpPr>
          <p:cNvPr id="3" name="Content Placeholder 2"/>
          <p:cNvSpPr txBox="1">
            <a:spLocks/>
          </p:cNvSpPr>
          <p:nvPr/>
        </p:nvSpPr>
        <p:spPr>
          <a:xfrm>
            <a:off x="275120" y="2007499"/>
            <a:ext cx="11751223" cy="9621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None/>
            </a:pPr>
            <a:r>
              <a:rPr lang="en-US" altLang="en-US" sz="1800" dirty="0"/>
              <a:t>Refers to the process of deciding whether a principal is allowed to perform an action within your application. To arrive at the point where an authorization decision is needed, the identity of the principal has already been established by the authentication process. These concepts are common, and not at all specific to Spring Security.</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3634" y="3253823"/>
            <a:ext cx="1642110" cy="1476575"/>
          </a:xfrm>
          <a:prstGeom prst="rect">
            <a:avLst/>
          </a:prstGeom>
        </p:spPr>
      </p:pic>
      <p:grpSp>
        <p:nvGrpSpPr>
          <p:cNvPr id="6" name="Group 5">
            <a:extLst>
              <a:ext uri="{FF2B5EF4-FFF2-40B4-BE49-F238E27FC236}">
                <a16:creationId xmlns:a16="http://schemas.microsoft.com/office/drawing/2014/main" id="{36C00873-B62C-4B52-9B61-270111F5D5AA}"/>
              </a:ext>
            </a:extLst>
          </p:cNvPr>
          <p:cNvGrpSpPr/>
          <p:nvPr/>
        </p:nvGrpSpPr>
        <p:grpSpPr>
          <a:xfrm>
            <a:off x="1332372" y="4990846"/>
            <a:ext cx="9604633" cy="1232489"/>
            <a:chOff x="1595276" y="3967039"/>
            <a:chExt cx="6725970" cy="907285"/>
          </a:xfrm>
          <a:solidFill>
            <a:schemeClr val="accent1">
              <a:lumMod val="60000"/>
              <a:lumOff val="40000"/>
            </a:schemeClr>
          </a:solidFill>
        </p:grpSpPr>
        <p:grpSp>
          <p:nvGrpSpPr>
            <p:cNvPr id="8" name="Group 7">
              <a:extLst>
                <a:ext uri="{FF2B5EF4-FFF2-40B4-BE49-F238E27FC236}">
                  <a16:creationId xmlns:a16="http://schemas.microsoft.com/office/drawing/2014/main" id="{B2C04C90-B7B4-47E4-95E6-F13B1D698309}"/>
                </a:ext>
              </a:extLst>
            </p:cNvPr>
            <p:cNvGrpSpPr/>
            <p:nvPr/>
          </p:nvGrpSpPr>
          <p:grpSpPr>
            <a:xfrm>
              <a:off x="1595276" y="3967039"/>
              <a:ext cx="2922775" cy="907285"/>
              <a:chOff x="797135" y="3967039"/>
              <a:chExt cx="2922775" cy="907285"/>
            </a:xfrm>
            <a:grpFill/>
          </p:grpSpPr>
          <p:sp>
            <p:nvSpPr>
              <p:cNvPr id="13" name="Rectangle 12">
                <a:extLst>
                  <a:ext uri="{FF2B5EF4-FFF2-40B4-BE49-F238E27FC236}">
                    <a16:creationId xmlns:a16="http://schemas.microsoft.com/office/drawing/2014/main" id="{EBBEDBDE-4537-49BE-BD22-34814B4DB4B5}"/>
                  </a:ext>
                </a:extLst>
              </p:cNvPr>
              <p:cNvSpPr/>
              <p:nvPr/>
            </p:nvSpPr>
            <p:spPr>
              <a:xfrm flipV="1">
                <a:off x="797135" y="3967039"/>
                <a:ext cx="481012" cy="95277"/>
              </a:xfrm>
              <a:prstGeom prst="rect">
                <a:avLst/>
              </a:prstGeom>
              <a:grp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p>
            </p:txBody>
          </p:sp>
          <p:sp>
            <p:nvSpPr>
              <p:cNvPr id="14" name="Parallelogram 13">
                <a:extLst>
                  <a:ext uri="{FF2B5EF4-FFF2-40B4-BE49-F238E27FC236}">
                    <a16:creationId xmlns:a16="http://schemas.microsoft.com/office/drawing/2014/main" id="{A663478E-65D2-432F-9410-658097F15F94}"/>
                  </a:ext>
                </a:extLst>
              </p:cNvPr>
              <p:cNvSpPr/>
              <p:nvPr/>
            </p:nvSpPr>
            <p:spPr>
              <a:xfrm flipV="1">
                <a:off x="1278147" y="4062316"/>
                <a:ext cx="812006" cy="709613"/>
              </a:xfrm>
              <a:prstGeom prst="parallelogram">
                <a:avLst>
                  <a:gd name="adj" fmla="val 62479"/>
                </a:avLst>
              </a:prstGeom>
              <a:grp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p>
            </p:txBody>
          </p:sp>
          <p:sp>
            <p:nvSpPr>
              <p:cNvPr id="15" name="Rectangle 14">
                <a:extLst>
                  <a:ext uri="{FF2B5EF4-FFF2-40B4-BE49-F238E27FC236}">
                    <a16:creationId xmlns:a16="http://schemas.microsoft.com/office/drawing/2014/main" id="{2BDE7CA2-9106-4ECB-8AB2-D0382EAFE2C2}"/>
                  </a:ext>
                </a:extLst>
              </p:cNvPr>
              <p:cNvSpPr/>
              <p:nvPr/>
            </p:nvSpPr>
            <p:spPr>
              <a:xfrm flipV="1">
                <a:off x="2067323" y="4771929"/>
                <a:ext cx="1652587" cy="102395"/>
              </a:xfrm>
              <a:prstGeom prst="rect">
                <a:avLst/>
              </a:prstGeom>
              <a:grp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p>
            </p:txBody>
          </p:sp>
        </p:grpSp>
        <p:grpSp>
          <p:nvGrpSpPr>
            <p:cNvPr id="9" name="Group 8">
              <a:extLst>
                <a:ext uri="{FF2B5EF4-FFF2-40B4-BE49-F238E27FC236}">
                  <a16:creationId xmlns:a16="http://schemas.microsoft.com/office/drawing/2014/main" id="{D8DFC8C4-324E-45A8-BAB5-C770F87B4034}"/>
                </a:ext>
              </a:extLst>
            </p:cNvPr>
            <p:cNvGrpSpPr/>
            <p:nvPr/>
          </p:nvGrpSpPr>
          <p:grpSpPr>
            <a:xfrm flipH="1">
              <a:off x="5398471" y="3967039"/>
              <a:ext cx="2922775" cy="907285"/>
              <a:chOff x="797135" y="3967039"/>
              <a:chExt cx="2922775" cy="907285"/>
            </a:xfrm>
            <a:grpFill/>
          </p:grpSpPr>
          <p:sp>
            <p:nvSpPr>
              <p:cNvPr id="10" name="Rectangle 9">
                <a:extLst>
                  <a:ext uri="{FF2B5EF4-FFF2-40B4-BE49-F238E27FC236}">
                    <a16:creationId xmlns:a16="http://schemas.microsoft.com/office/drawing/2014/main" id="{0970447F-A473-4262-81BD-3B8F2A889749}"/>
                  </a:ext>
                </a:extLst>
              </p:cNvPr>
              <p:cNvSpPr/>
              <p:nvPr/>
            </p:nvSpPr>
            <p:spPr>
              <a:xfrm flipV="1">
                <a:off x="797135" y="3967039"/>
                <a:ext cx="481012" cy="95277"/>
              </a:xfrm>
              <a:prstGeom prst="rect">
                <a:avLst/>
              </a:prstGeom>
              <a:grp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p>
            </p:txBody>
          </p:sp>
          <p:sp>
            <p:nvSpPr>
              <p:cNvPr id="11" name="Parallelogram 10">
                <a:extLst>
                  <a:ext uri="{FF2B5EF4-FFF2-40B4-BE49-F238E27FC236}">
                    <a16:creationId xmlns:a16="http://schemas.microsoft.com/office/drawing/2014/main" id="{032FB2B8-49AA-4DC4-BEC4-D0D4715E993C}"/>
                  </a:ext>
                </a:extLst>
              </p:cNvPr>
              <p:cNvSpPr/>
              <p:nvPr/>
            </p:nvSpPr>
            <p:spPr>
              <a:xfrm flipV="1">
                <a:off x="1278147" y="4062316"/>
                <a:ext cx="812006" cy="709613"/>
              </a:xfrm>
              <a:prstGeom prst="parallelogram">
                <a:avLst>
                  <a:gd name="adj" fmla="val 62479"/>
                </a:avLst>
              </a:prstGeom>
              <a:grp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p>
            </p:txBody>
          </p:sp>
          <p:sp>
            <p:nvSpPr>
              <p:cNvPr id="12" name="Rectangle 11">
                <a:extLst>
                  <a:ext uri="{FF2B5EF4-FFF2-40B4-BE49-F238E27FC236}">
                    <a16:creationId xmlns:a16="http://schemas.microsoft.com/office/drawing/2014/main" id="{996D25C0-125C-4DF2-83ED-724485F929ED}"/>
                  </a:ext>
                </a:extLst>
              </p:cNvPr>
              <p:cNvSpPr/>
              <p:nvPr/>
            </p:nvSpPr>
            <p:spPr>
              <a:xfrm flipV="1">
                <a:off x="2067323" y="4771929"/>
                <a:ext cx="1652587" cy="102395"/>
              </a:xfrm>
              <a:prstGeom prst="rect">
                <a:avLst/>
              </a:prstGeom>
              <a:grp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00" dirty="0"/>
              </a:p>
            </p:txBody>
          </p:sp>
        </p:grpSp>
      </p:grpSp>
      <p:sp>
        <p:nvSpPr>
          <p:cNvPr id="16" name="Rectangle 15"/>
          <p:cNvSpPr/>
          <p:nvPr/>
        </p:nvSpPr>
        <p:spPr>
          <a:xfrm>
            <a:off x="2923216" y="4853132"/>
            <a:ext cx="6422947" cy="1231106"/>
          </a:xfrm>
          <a:prstGeom prst="rect">
            <a:avLst/>
          </a:prstGeom>
        </p:spPr>
        <p:txBody>
          <a:bodyPr wrap="square">
            <a:spAutoFit/>
          </a:bodyPr>
          <a:lstStyle/>
          <a:p>
            <a:pPr algn="ctr"/>
            <a:r>
              <a:rPr lang="en-US" altLang="en-US" dirty="0">
                <a:latin typeface="Arial" panose="020B0604020202020204" pitchFamily="34" charset="0"/>
              </a:rPr>
              <a:t>At the authorization level, spring targets three main areas: authorizing web request, authorizing whether methods can be invoked and authorizing access to individual domain object instances.</a:t>
            </a:r>
          </a:p>
        </p:txBody>
      </p:sp>
      <p:grpSp>
        <p:nvGrpSpPr>
          <p:cNvPr id="17" name="Group 16">
            <a:extLst>
              <a:ext uri="{FF2B5EF4-FFF2-40B4-BE49-F238E27FC236}">
                <a16:creationId xmlns:a16="http://schemas.microsoft.com/office/drawing/2014/main" id="{2C1F95B3-1000-4787-83F4-978C3FCDADF4}"/>
              </a:ext>
            </a:extLst>
          </p:cNvPr>
          <p:cNvGrpSpPr/>
          <p:nvPr/>
        </p:nvGrpSpPr>
        <p:grpSpPr>
          <a:xfrm>
            <a:off x="36655" y="1305801"/>
            <a:ext cx="11752932" cy="480733"/>
            <a:chOff x="-591" y="3299919"/>
            <a:chExt cx="11752932" cy="480733"/>
          </a:xfrm>
        </p:grpSpPr>
        <p:grpSp>
          <p:nvGrpSpPr>
            <p:cNvPr id="18" name="Group 17">
              <a:extLst>
                <a:ext uri="{FF2B5EF4-FFF2-40B4-BE49-F238E27FC236}">
                  <a16:creationId xmlns:a16="http://schemas.microsoft.com/office/drawing/2014/main" id="{E42C8CB7-2431-4DC4-AEC0-000E95BF3823}"/>
                </a:ext>
              </a:extLst>
            </p:cNvPr>
            <p:cNvGrpSpPr/>
            <p:nvPr/>
          </p:nvGrpSpPr>
          <p:grpSpPr>
            <a:xfrm>
              <a:off x="-591" y="3299919"/>
              <a:ext cx="11752932" cy="480733"/>
              <a:chOff x="0" y="7371292"/>
              <a:chExt cx="9144000" cy="580805"/>
            </a:xfrm>
          </p:grpSpPr>
          <p:sp>
            <p:nvSpPr>
              <p:cNvPr id="20" name="Freeform 47">
                <a:extLst>
                  <a:ext uri="{FF2B5EF4-FFF2-40B4-BE49-F238E27FC236}">
                    <a16:creationId xmlns:a16="http://schemas.microsoft.com/office/drawing/2014/main" id="{89D0DD91-ED78-4A2C-AB20-0B9F38BD8BAE}"/>
                  </a:ext>
                </a:extLst>
              </p:cNvPr>
              <p:cNvSpPr/>
              <p:nvPr/>
            </p:nvSpPr>
            <p:spPr>
              <a:xfrm>
                <a:off x="1760693" y="7391406"/>
                <a:ext cx="5618870" cy="560691"/>
              </a:xfrm>
              <a:custGeom>
                <a:avLst/>
                <a:gdLst>
                  <a:gd name="connsiteX0" fmla="*/ 0 w 7667625"/>
                  <a:gd name="connsiteY0" fmla="*/ 0 h 523875"/>
                  <a:gd name="connsiteX1" fmla="*/ 438150 w 7667625"/>
                  <a:gd name="connsiteY1" fmla="*/ 523875 h 523875"/>
                  <a:gd name="connsiteX2" fmla="*/ 7429500 w 7667625"/>
                  <a:gd name="connsiteY2" fmla="*/ 523875 h 523875"/>
                  <a:gd name="connsiteX3" fmla="*/ 7667625 w 7667625"/>
                  <a:gd name="connsiteY3" fmla="*/ 19050 h 523875"/>
                  <a:gd name="connsiteX4" fmla="*/ 0 w 7667625"/>
                  <a:gd name="connsiteY4" fmla="*/ 0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7625" h="523875">
                    <a:moveTo>
                      <a:pt x="0" y="0"/>
                    </a:moveTo>
                    <a:lnTo>
                      <a:pt x="438150" y="523875"/>
                    </a:lnTo>
                    <a:lnTo>
                      <a:pt x="7429500" y="523875"/>
                    </a:lnTo>
                    <a:lnTo>
                      <a:pt x="7667625" y="19050"/>
                    </a:lnTo>
                    <a:lnTo>
                      <a:pt x="0" y="0"/>
                    </a:lnTo>
                    <a:close/>
                  </a:path>
                </a:pathLst>
              </a:custGeom>
              <a:solidFill>
                <a:srgbClr val="01528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mj-lt"/>
                  <a:ea typeface="+mn-ea"/>
                  <a:cs typeface="+mn-cs"/>
                </a:endParaRPr>
              </a:p>
            </p:txBody>
          </p:sp>
          <p:sp>
            <p:nvSpPr>
              <p:cNvPr id="21" name="Rectangle 20">
                <a:extLst>
                  <a:ext uri="{FF2B5EF4-FFF2-40B4-BE49-F238E27FC236}">
                    <a16:creationId xmlns:a16="http://schemas.microsoft.com/office/drawing/2014/main" id="{1AE0D011-F187-4A8C-8F16-8C682CD8E75C}"/>
                  </a:ext>
                </a:extLst>
              </p:cNvPr>
              <p:cNvSpPr/>
              <p:nvPr/>
            </p:nvSpPr>
            <p:spPr>
              <a:xfrm>
                <a:off x="0" y="7371292"/>
                <a:ext cx="9144000" cy="45719"/>
              </a:xfrm>
              <a:prstGeom prst="rect">
                <a:avLst/>
              </a:prstGeom>
              <a:solidFill>
                <a:srgbClr val="01528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mj-lt"/>
                  <a:ea typeface="+mn-ea"/>
                  <a:cs typeface="+mn-cs"/>
                </a:endParaRPr>
              </a:p>
            </p:txBody>
          </p:sp>
        </p:grpSp>
        <p:sp>
          <p:nvSpPr>
            <p:cNvPr id="19" name="TextBox 18">
              <a:extLst>
                <a:ext uri="{FF2B5EF4-FFF2-40B4-BE49-F238E27FC236}">
                  <a16:creationId xmlns:a16="http://schemas.microsoft.com/office/drawing/2014/main" id="{97B849CD-C931-4DB0-ABD6-65C709162800}"/>
                </a:ext>
              </a:extLst>
            </p:cNvPr>
            <p:cNvSpPr txBox="1"/>
            <p:nvPr/>
          </p:nvSpPr>
          <p:spPr>
            <a:xfrm>
              <a:off x="2438558" y="3359792"/>
              <a:ext cx="7016427" cy="369332"/>
            </a:xfrm>
            <a:prstGeom prst="rect">
              <a:avLst/>
            </a:prstGeom>
            <a:noFill/>
          </p:spPr>
          <p:txBody>
            <a:bodyPr wrap="square">
              <a:spAutoFit/>
            </a:bodyPr>
            <a:lstStyle/>
            <a:p>
              <a:pPr algn="ctr"/>
              <a:r>
                <a:rPr lang="en-US" dirty="0">
                  <a:solidFill>
                    <a:schemeClr val="bg1"/>
                  </a:solidFill>
                  <a:latin typeface="Arial" panose="020B0604020202020204" pitchFamily="34" charset="0"/>
                </a:rPr>
                <a:t>Authorization</a:t>
              </a:r>
              <a:endParaRPr lang="en-IN" dirty="0">
                <a:solidFill>
                  <a:schemeClr val="bg1"/>
                </a:solidFill>
                <a:latin typeface="Arial" panose="020B0604020202020204" pitchFamily="34" charset="0"/>
              </a:endParaRPr>
            </a:p>
          </p:txBody>
        </p:sp>
      </p:grpSp>
    </p:spTree>
    <p:extLst>
      <p:ext uri="{BB962C8B-B14F-4D97-AF65-F5344CB8AC3E}">
        <p14:creationId xmlns:p14="http://schemas.microsoft.com/office/powerpoint/2010/main" val="1676547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AE1226-47D7-3347-8CCD-776C62119F06}"/>
              </a:ext>
            </a:extLst>
          </p:cNvPr>
          <p:cNvSpPr>
            <a:spLocks noGrp="1"/>
          </p:cNvSpPr>
          <p:nvPr>
            <p:ph type="title"/>
          </p:nvPr>
        </p:nvSpPr>
        <p:spPr>
          <a:xfrm>
            <a:off x="655321" y="617176"/>
            <a:ext cx="10515600" cy="397032"/>
          </a:xfrm>
          <a:noFill/>
          <a:ln>
            <a:noFill/>
          </a:ln>
        </p:spPr>
        <p:txBody>
          <a:bodyPr vert="horz" wrap="square" lIns="91440" tIns="45720" rIns="91440" bIns="45720" rtlCol="0" anchor="ctr">
            <a:spAutoFit/>
          </a:bodyPr>
          <a:lstStyle/>
          <a:p>
            <a:pPr defTabSz="914217"/>
            <a:r>
              <a:rPr lang="en-US" sz="2200" b="1" dirty="0"/>
              <a:t>FEEDBACK</a:t>
            </a:r>
          </a:p>
        </p:txBody>
      </p:sp>
      <p:pic>
        <p:nvPicPr>
          <p:cNvPr id="4098" name="Picture 2" descr="John Hopkins Medicine Strategic Plan Goals - Support Our People and Our  Communities">
            <a:extLst>
              <a:ext uri="{FF2B5EF4-FFF2-40B4-BE49-F238E27FC236}">
                <a16:creationId xmlns:a16="http://schemas.microsoft.com/office/drawing/2014/main" id="{057E6EEA-8834-051B-DFA8-7573E857A1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0" y="1014208"/>
            <a:ext cx="762000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721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Triangle 6">
            <a:extLst>
              <a:ext uri="{FF2B5EF4-FFF2-40B4-BE49-F238E27FC236}">
                <a16:creationId xmlns:a16="http://schemas.microsoft.com/office/drawing/2014/main" id="{EAF14BF4-9A45-8B4E-AA65-A815CC72E5A3}"/>
              </a:ext>
            </a:extLst>
          </p:cNvPr>
          <p:cNvSpPr/>
          <p:nvPr/>
        </p:nvSpPr>
        <p:spPr>
          <a:xfrm flipH="1">
            <a:off x="3030278" y="2339163"/>
            <a:ext cx="9161718" cy="4518837"/>
          </a:xfrm>
          <a:prstGeom prst="rtTriangle">
            <a:avLst/>
          </a:prstGeom>
          <a:solidFill>
            <a:srgbClr val="18A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 name="Picture Placeholder 1">
            <a:extLst>
              <a:ext uri="{FF2B5EF4-FFF2-40B4-BE49-F238E27FC236}">
                <a16:creationId xmlns:a16="http://schemas.microsoft.com/office/drawing/2014/main" id="{5901FB9E-D5D8-0E42-9064-309ADD0ECF57}"/>
              </a:ext>
            </a:extLst>
          </p:cNvPr>
          <p:cNvSpPr>
            <a:spLocks noGrp="1"/>
          </p:cNvSpPr>
          <p:nvPr>
            <p:ph type="pic" sz="quarter" idx="14"/>
          </p:nvPr>
        </p:nvSpPr>
        <p:spPr>
          <a:xfrm>
            <a:off x="0" y="-1"/>
            <a:ext cx="12192000" cy="4877937"/>
          </a:xfrm>
        </p:spPr>
      </p:sp>
      <p:pic>
        <p:nvPicPr>
          <p:cNvPr id="4" name="Picture 3">
            <a:extLst>
              <a:ext uri="{FF2B5EF4-FFF2-40B4-BE49-F238E27FC236}">
                <a16:creationId xmlns:a16="http://schemas.microsoft.com/office/drawing/2014/main" id="{520F6EAF-BDD9-FA40-9881-470C78C023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87" y="-1"/>
            <a:ext cx="12188826" cy="4877937"/>
          </a:xfrm>
          <a:prstGeom prst="rect">
            <a:avLst/>
          </a:prstGeom>
        </p:spPr>
      </p:pic>
      <p:sp>
        <p:nvSpPr>
          <p:cNvPr id="20" name="Rectangle 19">
            <a:extLst>
              <a:ext uri="{FF2B5EF4-FFF2-40B4-BE49-F238E27FC236}">
                <a16:creationId xmlns:a16="http://schemas.microsoft.com/office/drawing/2014/main" id="{7D8E97E7-E23C-4E4A-A0AF-1C43E32D5148}"/>
              </a:ext>
            </a:extLst>
          </p:cNvPr>
          <p:cNvSpPr/>
          <p:nvPr/>
        </p:nvSpPr>
        <p:spPr>
          <a:xfrm>
            <a:off x="3176" y="-10291"/>
            <a:ext cx="12187238" cy="4888227"/>
          </a:xfrm>
          <a:prstGeom prst="rect">
            <a:avLst/>
          </a:prstGeom>
          <a:gradFill>
            <a:gsLst>
              <a:gs pos="89000">
                <a:schemeClr val="accent4">
                  <a:lumMod val="75000"/>
                  <a:alpha val="96000"/>
                </a:schemeClr>
              </a:gs>
              <a:gs pos="29000">
                <a:schemeClr val="tx2">
                  <a:alpha val="84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a:endParaRPr>
          </a:p>
        </p:txBody>
      </p:sp>
      <p:sp>
        <p:nvSpPr>
          <p:cNvPr id="35" name="Rectangle 34">
            <a:extLst>
              <a:ext uri="{FF2B5EF4-FFF2-40B4-BE49-F238E27FC236}">
                <a16:creationId xmlns:a16="http://schemas.microsoft.com/office/drawing/2014/main" id="{F6FFC3F4-1A5C-6446-9CE3-98CE002CFF5F}"/>
              </a:ext>
            </a:extLst>
          </p:cNvPr>
          <p:cNvSpPr/>
          <p:nvPr/>
        </p:nvSpPr>
        <p:spPr>
          <a:xfrm>
            <a:off x="350660" y="5992677"/>
            <a:ext cx="2788800" cy="646331"/>
          </a:xfrm>
          <a:prstGeom prst="rect">
            <a:avLst/>
          </a:prstGeom>
        </p:spPr>
        <p:txBody>
          <a:bodyPr wrap="square">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pitchFamily="34" charset="0"/>
                <a:ea typeface="+mn-ea"/>
                <a:cs typeface="Arial" panose="020B0604020202020204" pitchFamily="34" charset="0"/>
                <a:sym typeface="Arial"/>
              </a:rPr>
              <a:t>Contact us today!</a:t>
            </a:r>
          </a:p>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546A"/>
                </a:solidFill>
                <a:effectLst/>
                <a:uLnTx/>
                <a:uFillTx/>
                <a:latin typeface="Arial" panose="020B0604020202020204"/>
                <a:ea typeface="+mn-ea"/>
                <a:cs typeface="Arial"/>
                <a:sym typeface="Arial"/>
              </a:rPr>
              <a:t>https://imarticus.org/</a:t>
            </a:r>
          </a:p>
        </p:txBody>
      </p:sp>
      <p:sp>
        <p:nvSpPr>
          <p:cNvPr id="6" name="Rectangle 5">
            <a:extLst>
              <a:ext uri="{FF2B5EF4-FFF2-40B4-BE49-F238E27FC236}">
                <a16:creationId xmlns:a16="http://schemas.microsoft.com/office/drawing/2014/main" id="{7A91E6F4-0EB3-3446-B962-79A0A253F3F7}"/>
              </a:ext>
            </a:extLst>
          </p:cNvPr>
          <p:cNvSpPr/>
          <p:nvPr/>
        </p:nvSpPr>
        <p:spPr>
          <a:xfrm>
            <a:off x="8180349" y="2925900"/>
            <a:ext cx="323028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sym typeface="Arial"/>
              </a:rPr>
              <a:t>We build the workforce of the future.</a:t>
            </a:r>
            <a:endParaRPr kumimoji="0" lang="en-US" sz="1200" b="0" i="0" u="none" strike="noStrike" kern="1200" cap="none" spc="50" normalizeH="0" baseline="0" noProof="0" dirty="0">
              <a:ln>
                <a:noFill/>
              </a:ln>
              <a:solidFill>
                <a:srgbClr val="FFFFFF">
                  <a:lumMod val="95000"/>
                </a:srgbClr>
              </a:solidFill>
              <a:effectLst/>
              <a:uLnTx/>
              <a:uFillTx/>
              <a:latin typeface="Arial" panose="020B0604020202020204" pitchFamily="34" charset="0"/>
              <a:ea typeface="+mn-ea"/>
              <a:cs typeface="Arial" panose="020B0604020202020204" pitchFamily="34" charset="0"/>
              <a:sym typeface="Arial"/>
            </a:endParaRPr>
          </a:p>
        </p:txBody>
      </p:sp>
      <p:sp>
        <p:nvSpPr>
          <p:cNvPr id="40" name="Rectangle 39">
            <a:extLst>
              <a:ext uri="{FF2B5EF4-FFF2-40B4-BE49-F238E27FC236}">
                <a16:creationId xmlns:a16="http://schemas.microsoft.com/office/drawing/2014/main" id="{89EED0AA-D6A0-854A-9888-8400B6D1FE48}"/>
              </a:ext>
            </a:extLst>
          </p:cNvPr>
          <p:cNvSpPr/>
          <p:nvPr/>
        </p:nvSpPr>
        <p:spPr>
          <a:xfrm>
            <a:off x="1221995"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250+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Corporate Clients</a:t>
            </a:r>
          </a:p>
        </p:txBody>
      </p:sp>
      <p:sp>
        <p:nvSpPr>
          <p:cNvPr id="49" name="Rectangle 48">
            <a:extLst>
              <a:ext uri="{FF2B5EF4-FFF2-40B4-BE49-F238E27FC236}">
                <a16:creationId xmlns:a16="http://schemas.microsoft.com/office/drawing/2014/main" id="{DFBD6F02-53D0-BF4D-BF2A-4BD3E0AC1D30}"/>
              </a:ext>
            </a:extLst>
          </p:cNvPr>
          <p:cNvSpPr/>
          <p:nvPr/>
        </p:nvSpPr>
        <p:spPr>
          <a:xfrm>
            <a:off x="2825880" y="311377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30,000+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Learners Trained</a:t>
            </a:r>
          </a:p>
        </p:txBody>
      </p:sp>
      <p:sp>
        <p:nvSpPr>
          <p:cNvPr id="75" name="Rectangle 74">
            <a:extLst>
              <a:ext uri="{FF2B5EF4-FFF2-40B4-BE49-F238E27FC236}">
                <a16:creationId xmlns:a16="http://schemas.microsoft.com/office/drawing/2014/main" id="{B3EFFD71-D9A6-F843-8D97-4553654A0BAE}"/>
              </a:ext>
            </a:extLst>
          </p:cNvPr>
          <p:cNvSpPr/>
          <p:nvPr/>
        </p:nvSpPr>
        <p:spPr>
          <a:xfrm>
            <a:off x="4496601" y="3111414"/>
            <a:ext cx="180191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25000+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sym typeface="Arial"/>
              </a:rPr>
              <a:t>Learners Placed</a:t>
            </a:r>
          </a:p>
        </p:txBody>
      </p:sp>
      <p:pic>
        <p:nvPicPr>
          <p:cNvPr id="9" name="Picture 8">
            <a:extLst>
              <a:ext uri="{FF2B5EF4-FFF2-40B4-BE49-F238E27FC236}">
                <a16:creationId xmlns:a16="http://schemas.microsoft.com/office/drawing/2014/main" id="{6BBB1580-5754-8F41-9AD0-21D8AE6FD293}"/>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1783592" y="2279542"/>
            <a:ext cx="640226" cy="640226"/>
          </a:xfrm>
          <a:prstGeom prst="rect">
            <a:avLst/>
          </a:prstGeom>
        </p:spPr>
      </p:pic>
      <p:pic>
        <p:nvPicPr>
          <p:cNvPr id="11" name="Picture 10">
            <a:extLst>
              <a:ext uri="{FF2B5EF4-FFF2-40B4-BE49-F238E27FC236}">
                <a16:creationId xmlns:a16="http://schemas.microsoft.com/office/drawing/2014/main" id="{465C330F-D3B3-C54E-A760-411AF08F9062}"/>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3406417" y="2272463"/>
            <a:ext cx="672103" cy="672103"/>
          </a:xfrm>
          <a:prstGeom prst="rect">
            <a:avLst/>
          </a:prstGeom>
        </p:spPr>
      </p:pic>
      <p:sp>
        <p:nvSpPr>
          <p:cNvPr id="48" name="Rectangle 47"/>
          <p:cNvSpPr/>
          <p:nvPr/>
        </p:nvSpPr>
        <p:spPr>
          <a:xfrm>
            <a:off x="632685" y="691519"/>
            <a:ext cx="6572671" cy="11387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We’re committed to empower you to be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 </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sym typeface="Arial"/>
              </a:rPr>
              <a:t>#</a:t>
            </a:r>
            <a:r>
              <a:rPr kumimoji="0" lang="en-US" sz="2800" b="1" i="0" u="none" strike="noStrike" kern="1200" cap="none" spc="0" normalizeH="0" baseline="0" noProof="0" dirty="0" err="1">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sym typeface="Arial"/>
              </a:rPr>
              <a:t>FutureReady</a:t>
            </a:r>
            <a:r>
              <a:rPr kumimoji="0" lang="en-US" sz="2800" b="1" i="0" u="none" strike="noStrike" kern="1200" cap="none" spc="0" normalizeH="0" baseline="0" noProof="0" dirty="0">
                <a:ln>
                  <a:noFill/>
                </a:ln>
                <a:solidFill>
                  <a:srgbClr val="2AC6D1">
                    <a:lumMod val="40000"/>
                    <a:lumOff val="60000"/>
                  </a:srgbClr>
                </a:solidFill>
                <a:effectLst/>
                <a:uLnTx/>
                <a:uFillTx/>
                <a:latin typeface="Arial" panose="020B0604020202020204" pitchFamily="34" charset="0"/>
                <a:ea typeface="+mn-ea"/>
                <a:cs typeface="Arial" panose="020B0604020202020204" pitchFamily="34" charset="0"/>
                <a:sym typeface="Arial"/>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a:rPr>
              <a:t>through powerful training solutions.</a:t>
            </a:r>
          </a:p>
        </p:txBody>
      </p:sp>
      <p:sp>
        <p:nvSpPr>
          <p:cNvPr id="54" name="Rectangle 53">
            <a:extLst>
              <a:ext uri="{FF2B5EF4-FFF2-40B4-BE49-F238E27FC236}">
                <a16:creationId xmlns:a16="http://schemas.microsoft.com/office/drawing/2014/main" id="{29B88429-5E3E-E649-B2EC-6D73DF20380B}"/>
              </a:ext>
            </a:extLst>
          </p:cNvPr>
          <p:cNvSpPr/>
          <p:nvPr/>
        </p:nvSpPr>
        <p:spPr>
          <a:xfrm>
            <a:off x="350660" y="4998907"/>
            <a:ext cx="3901573" cy="8925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00" normalizeH="0" baseline="0" noProof="0" dirty="0">
                <a:ln>
                  <a:noFill/>
                </a:ln>
                <a:solidFill>
                  <a:srgbClr val="F97700"/>
                </a:solidFill>
                <a:effectLst/>
                <a:uLnTx/>
                <a:uFillTx/>
                <a:latin typeface="Arial" panose="020B0604020202020204"/>
                <a:ea typeface="+mn-ea"/>
                <a:cs typeface="Arial"/>
                <a:sym typeface="Arial"/>
              </a:rPr>
              <a:t>FREE WEBINARS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97700"/>
                </a:solidFill>
                <a:effectLst/>
                <a:uLnTx/>
                <a:uFillTx/>
                <a:latin typeface="Arial" panose="020B0604020202020204"/>
                <a:ea typeface="+mn-ea"/>
                <a:cs typeface="Arial"/>
                <a:sym typeface="Arial"/>
              </a:rPr>
              <a:t>Sign up for free webinars with industry experts every fortnight!</a:t>
            </a:r>
          </a:p>
        </p:txBody>
      </p:sp>
      <p:pic>
        <p:nvPicPr>
          <p:cNvPr id="56" name="Picture 55">
            <a:extLst>
              <a:ext uri="{FF2B5EF4-FFF2-40B4-BE49-F238E27FC236}">
                <a16:creationId xmlns:a16="http://schemas.microsoft.com/office/drawing/2014/main" id="{A2992D5F-5E6B-654B-9458-11A35BA426B5}"/>
              </a:ext>
            </a:extLst>
          </p:cNvPr>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4952741" y="2194371"/>
            <a:ext cx="852087" cy="852087"/>
          </a:xfrm>
          <a:prstGeom prst="rect">
            <a:avLst/>
          </a:prstGeom>
        </p:spPr>
      </p:pic>
      <p:grpSp>
        <p:nvGrpSpPr>
          <p:cNvPr id="14" name="Group 13">
            <a:extLst>
              <a:ext uri="{FF2B5EF4-FFF2-40B4-BE49-F238E27FC236}">
                <a16:creationId xmlns:a16="http://schemas.microsoft.com/office/drawing/2014/main" id="{C4CE162D-F9BF-9140-A233-D39001B36CFD}"/>
              </a:ext>
            </a:extLst>
          </p:cNvPr>
          <p:cNvGrpSpPr/>
          <p:nvPr/>
        </p:nvGrpSpPr>
        <p:grpSpPr>
          <a:xfrm>
            <a:off x="6519296" y="3369105"/>
            <a:ext cx="5612646" cy="3381741"/>
            <a:chOff x="4482563" y="4980191"/>
            <a:chExt cx="3128574" cy="1841396"/>
          </a:xfrm>
        </p:grpSpPr>
        <p:pic>
          <p:nvPicPr>
            <p:cNvPr id="19" name="Picture 18">
              <a:extLst>
                <a:ext uri="{FF2B5EF4-FFF2-40B4-BE49-F238E27FC236}">
                  <a16:creationId xmlns:a16="http://schemas.microsoft.com/office/drawing/2014/main" id="{62C3C8DA-341B-5A4B-82D2-EE674B9C2DAF}"/>
                </a:ext>
              </a:extLst>
            </p:cNvPr>
            <p:cNvPicPr>
              <a:picLocks noChangeAspect="1"/>
            </p:cNvPicPr>
            <p:nvPr/>
          </p:nvPicPr>
          <p:blipFill>
            <a:blip r:embed="rId6"/>
            <a:stretch>
              <a:fillRect/>
            </a:stretch>
          </p:blipFill>
          <p:spPr>
            <a:xfrm>
              <a:off x="4482563" y="4980191"/>
              <a:ext cx="3128574" cy="1841396"/>
            </a:xfrm>
            <a:prstGeom prst="rect">
              <a:avLst/>
            </a:prstGeom>
          </p:spPr>
        </p:pic>
        <p:pic>
          <p:nvPicPr>
            <p:cNvPr id="13" name="Picture 12">
              <a:extLst>
                <a:ext uri="{FF2B5EF4-FFF2-40B4-BE49-F238E27FC236}">
                  <a16:creationId xmlns:a16="http://schemas.microsoft.com/office/drawing/2014/main" id="{3F68CD41-8EF3-B443-924E-319DE8B16892}"/>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906220" y="5127342"/>
              <a:ext cx="2275190" cy="1498325"/>
            </a:xfrm>
            <a:prstGeom prst="rect">
              <a:avLst/>
            </a:prstGeom>
          </p:spPr>
        </p:pic>
      </p:grpSp>
      <p:sp>
        <p:nvSpPr>
          <p:cNvPr id="3" name="Rectangle 2">
            <a:extLst>
              <a:ext uri="{FF2B5EF4-FFF2-40B4-BE49-F238E27FC236}">
                <a16:creationId xmlns:a16="http://schemas.microsoft.com/office/drawing/2014/main" id="{34C82462-A6A9-9F40-B874-C2786492A285}"/>
              </a:ext>
            </a:extLst>
          </p:cNvPr>
          <p:cNvSpPr/>
          <p:nvPr/>
        </p:nvSpPr>
        <p:spPr>
          <a:xfrm>
            <a:off x="4493739" y="5575313"/>
            <a:ext cx="2196807" cy="5474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23" name="Rectangle 22">
            <a:extLst>
              <a:ext uri="{FF2B5EF4-FFF2-40B4-BE49-F238E27FC236}">
                <a16:creationId xmlns:a16="http://schemas.microsoft.com/office/drawing/2014/main" id="{B7D41E04-1B35-BD4F-8B37-C6CC88C6B995}"/>
              </a:ext>
            </a:extLst>
          </p:cNvPr>
          <p:cNvSpPr/>
          <p:nvPr/>
        </p:nvSpPr>
        <p:spPr>
          <a:xfrm>
            <a:off x="4400880" y="5490869"/>
            <a:ext cx="2196807" cy="54749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sym typeface="Arial"/>
            </a:endParaRPr>
          </a:p>
        </p:txBody>
      </p:sp>
      <p:sp>
        <p:nvSpPr>
          <p:cNvPr id="5" name="Rectangle 4">
            <a:extLst>
              <a:ext uri="{FF2B5EF4-FFF2-40B4-BE49-F238E27FC236}">
                <a16:creationId xmlns:a16="http://schemas.microsoft.com/office/drawing/2014/main" id="{6AA9D7C5-0368-6645-B73F-D51BF9C01567}"/>
              </a:ext>
            </a:extLst>
          </p:cNvPr>
          <p:cNvSpPr/>
          <p:nvPr/>
        </p:nvSpPr>
        <p:spPr>
          <a:xfrm>
            <a:off x="4804221" y="5590861"/>
            <a:ext cx="14670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546A"/>
                </a:solidFill>
                <a:effectLst/>
                <a:uLnTx/>
                <a:uFillTx/>
                <a:latin typeface="Arial" panose="020B0604020202020204"/>
                <a:ea typeface="+mn-ea"/>
                <a:cs typeface="Arial"/>
                <a:sym typeface="Arial"/>
              </a:rPr>
              <a:t>Enroll Now!</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Arial"/>
              <a:sym typeface="Arial"/>
            </a:endParaRPr>
          </a:p>
        </p:txBody>
      </p:sp>
      <p:pic>
        <p:nvPicPr>
          <p:cNvPr id="24" name="Picture 23"/>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420708" y="376791"/>
            <a:ext cx="4405677" cy="1389648"/>
          </a:xfrm>
          <a:prstGeom prst="rect">
            <a:avLst/>
          </a:prstGeom>
        </p:spPr>
      </p:pic>
    </p:spTree>
    <p:extLst>
      <p:ext uri="{BB962C8B-B14F-4D97-AF65-F5344CB8AC3E}">
        <p14:creationId xmlns:p14="http://schemas.microsoft.com/office/powerpoint/2010/main" val="294779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SPRING SECURITY FRAMEWORK</a:t>
            </a:r>
          </a:p>
        </p:txBody>
      </p:sp>
      <p:sp>
        <p:nvSpPr>
          <p:cNvPr id="3" name="Content Placeholder 2"/>
          <p:cNvSpPr txBox="1">
            <a:spLocks/>
          </p:cNvSpPr>
          <p:nvPr/>
        </p:nvSpPr>
        <p:spPr>
          <a:xfrm>
            <a:off x="655320" y="1298241"/>
            <a:ext cx="9691837" cy="4460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85850" lvl="1" indent="-342900"/>
            <a:endParaRPr lang="en-US" altLang="en-US" sz="1800" dirty="0"/>
          </a:p>
        </p:txBody>
      </p:sp>
      <p:grpSp>
        <p:nvGrpSpPr>
          <p:cNvPr id="5" name="Group 4">
            <a:extLst>
              <a:ext uri="{FF2B5EF4-FFF2-40B4-BE49-F238E27FC236}">
                <a16:creationId xmlns:a16="http://schemas.microsoft.com/office/drawing/2014/main" id="{8C95116D-B25E-4B5A-AE40-B95D4B541610}"/>
              </a:ext>
            </a:extLst>
          </p:cNvPr>
          <p:cNvGrpSpPr/>
          <p:nvPr/>
        </p:nvGrpSpPr>
        <p:grpSpPr>
          <a:xfrm>
            <a:off x="215166" y="2179436"/>
            <a:ext cx="3785682" cy="2142674"/>
            <a:chOff x="533524" y="1099597"/>
            <a:chExt cx="2605827" cy="2139319"/>
          </a:xfrm>
        </p:grpSpPr>
        <p:pic>
          <p:nvPicPr>
            <p:cNvPr id="7" name="Picture 6">
              <a:extLst>
                <a:ext uri="{FF2B5EF4-FFF2-40B4-BE49-F238E27FC236}">
                  <a16:creationId xmlns:a16="http://schemas.microsoft.com/office/drawing/2014/main" id="{A9163298-F5BB-4465-BBFE-230C1B664F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524" y="2594269"/>
              <a:ext cx="2057400" cy="644647"/>
            </a:xfrm>
            <a:prstGeom prst="rect">
              <a:avLst/>
            </a:prstGeom>
          </p:spPr>
        </p:pic>
        <p:grpSp>
          <p:nvGrpSpPr>
            <p:cNvPr id="9" name="Group 8">
              <a:extLst>
                <a:ext uri="{FF2B5EF4-FFF2-40B4-BE49-F238E27FC236}">
                  <a16:creationId xmlns:a16="http://schemas.microsoft.com/office/drawing/2014/main" id="{3D21F286-AADB-4A35-966E-626C8F3C00A8}"/>
                </a:ext>
              </a:extLst>
            </p:cNvPr>
            <p:cNvGrpSpPr/>
            <p:nvPr/>
          </p:nvGrpSpPr>
          <p:grpSpPr>
            <a:xfrm>
              <a:off x="545739" y="1099597"/>
              <a:ext cx="2593612" cy="1560179"/>
              <a:chOff x="4352365" y="3702425"/>
              <a:chExt cx="4069975" cy="1447800"/>
            </a:xfrm>
          </p:grpSpPr>
          <p:sp>
            <p:nvSpPr>
              <p:cNvPr id="11" name="Rectangle 10">
                <a:extLst>
                  <a:ext uri="{FF2B5EF4-FFF2-40B4-BE49-F238E27FC236}">
                    <a16:creationId xmlns:a16="http://schemas.microsoft.com/office/drawing/2014/main" id="{3AF30AF5-000B-4F9B-A6B9-116EAFA8E5C3}"/>
                  </a:ext>
                </a:extLst>
              </p:cNvPr>
              <p:cNvSpPr/>
              <p:nvPr/>
            </p:nvSpPr>
            <p:spPr>
              <a:xfrm>
                <a:off x="8193740" y="3702425"/>
                <a:ext cx="228600" cy="1447800"/>
              </a:xfrm>
              <a:prstGeom prst="rect">
                <a:avLst/>
              </a:prstGeom>
              <a:solidFill>
                <a:srgbClr val="6AC6E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4D4E5C"/>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438B338A-F215-4905-A07C-9915DE39C044}"/>
                  </a:ext>
                </a:extLst>
              </p:cNvPr>
              <p:cNvSpPr/>
              <p:nvPr/>
            </p:nvSpPr>
            <p:spPr>
              <a:xfrm>
                <a:off x="4352365" y="3778625"/>
                <a:ext cx="3993775" cy="1295400"/>
              </a:xfrm>
              <a:prstGeom prst="rect">
                <a:avLst/>
              </a:prstGeom>
              <a:gradFill>
                <a:gsLst>
                  <a:gs pos="0">
                    <a:srgbClr val="FFFFFF"/>
                  </a:gs>
                  <a:gs pos="100000">
                    <a:srgbClr val="FFFFFF">
                      <a:lumMod val="95000"/>
                    </a:srgbClr>
                  </a:gs>
                </a:gsLst>
                <a:lin ang="5400000" scaled="0"/>
              </a:gradFill>
              <a:ln w="12700" cap="flat" cmpd="sng" algn="ctr">
                <a:solidFill>
                  <a:srgbClr val="FFFFFF">
                    <a:lumMod val="85000"/>
                  </a:srgbClr>
                </a:solidFill>
                <a:prstDash val="solid"/>
              </a:ln>
              <a:effec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4D4E5C"/>
                  </a:solidFill>
                  <a:effectLst/>
                  <a:uLnTx/>
                  <a:uFillTx/>
                  <a:latin typeface="Arial"/>
                  <a:ea typeface="+mn-ea"/>
                  <a:cs typeface="Arial" pitchFamily="34" charset="0"/>
                </a:endParaRPr>
              </a:p>
            </p:txBody>
          </p:sp>
        </p:grpSp>
        <p:sp>
          <p:nvSpPr>
            <p:cNvPr id="10" name="Rectangle 9">
              <a:extLst>
                <a:ext uri="{FF2B5EF4-FFF2-40B4-BE49-F238E27FC236}">
                  <a16:creationId xmlns:a16="http://schemas.microsoft.com/office/drawing/2014/main" id="{21F7D946-1FA0-44DA-82D8-979A3BEAD4A3}"/>
                </a:ext>
              </a:extLst>
            </p:cNvPr>
            <p:cNvSpPr/>
            <p:nvPr/>
          </p:nvSpPr>
          <p:spPr>
            <a:xfrm>
              <a:off x="595134" y="1586150"/>
              <a:ext cx="2438626" cy="645319"/>
            </a:xfrm>
            <a:prstGeom prst="rect">
              <a:avLst/>
            </a:prstGeom>
          </p:spPr>
          <p:txBody>
            <a:bodyPr wrap="square" anchor="ctr">
              <a:spAutoFit/>
            </a:bodyPr>
            <a:lstStyle/>
            <a:p>
              <a:pPr marL="1085850" lvl="1" indent="-342900"/>
              <a:r>
                <a:rPr lang="en-US" altLang="en-US" dirty="0">
                  <a:latin typeface="Arial" panose="020B0604020202020204" pitchFamily="34" charset="0"/>
                  <a:cs typeface="Arial" panose="020B0604020202020204" pitchFamily="34" charset="0"/>
                </a:rPr>
                <a:t>User authentication and authorization.</a:t>
              </a:r>
            </a:p>
          </p:txBody>
        </p:sp>
      </p:grpSp>
      <p:grpSp>
        <p:nvGrpSpPr>
          <p:cNvPr id="25" name="Group 24">
            <a:extLst>
              <a:ext uri="{FF2B5EF4-FFF2-40B4-BE49-F238E27FC236}">
                <a16:creationId xmlns:a16="http://schemas.microsoft.com/office/drawing/2014/main" id="{8C95116D-B25E-4B5A-AE40-B95D4B541610}"/>
              </a:ext>
            </a:extLst>
          </p:cNvPr>
          <p:cNvGrpSpPr/>
          <p:nvPr/>
        </p:nvGrpSpPr>
        <p:grpSpPr>
          <a:xfrm>
            <a:off x="4122895" y="2115268"/>
            <a:ext cx="3785682" cy="2142674"/>
            <a:chOff x="533524" y="1099597"/>
            <a:chExt cx="2605827" cy="2139319"/>
          </a:xfrm>
        </p:grpSpPr>
        <p:pic>
          <p:nvPicPr>
            <p:cNvPr id="26" name="Picture 25">
              <a:extLst>
                <a:ext uri="{FF2B5EF4-FFF2-40B4-BE49-F238E27FC236}">
                  <a16:creationId xmlns:a16="http://schemas.microsoft.com/office/drawing/2014/main" id="{A9163298-F5BB-4465-BBFE-230C1B664F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524" y="2594269"/>
              <a:ext cx="2057400" cy="644647"/>
            </a:xfrm>
            <a:prstGeom prst="rect">
              <a:avLst/>
            </a:prstGeom>
          </p:spPr>
        </p:pic>
        <p:grpSp>
          <p:nvGrpSpPr>
            <p:cNvPr id="27" name="Group 26">
              <a:extLst>
                <a:ext uri="{FF2B5EF4-FFF2-40B4-BE49-F238E27FC236}">
                  <a16:creationId xmlns:a16="http://schemas.microsoft.com/office/drawing/2014/main" id="{3D21F286-AADB-4A35-966E-626C8F3C00A8}"/>
                </a:ext>
              </a:extLst>
            </p:cNvPr>
            <p:cNvGrpSpPr/>
            <p:nvPr/>
          </p:nvGrpSpPr>
          <p:grpSpPr>
            <a:xfrm>
              <a:off x="545739" y="1099597"/>
              <a:ext cx="2593612" cy="1560179"/>
              <a:chOff x="4352365" y="3702425"/>
              <a:chExt cx="4069975" cy="1447800"/>
            </a:xfrm>
          </p:grpSpPr>
          <p:sp>
            <p:nvSpPr>
              <p:cNvPr id="29" name="Rectangle 28">
                <a:extLst>
                  <a:ext uri="{FF2B5EF4-FFF2-40B4-BE49-F238E27FC236}">
                    <a16:creationId xmlns:a16="http://schemas.microsoft.com/office/drawing/2014/main" id="{3AF30AF5-000B-4F9B-A6B9-116EAFA8E5C3}"/>
                  </a:ext>
                </a:extLst>
              </p:cNvPr>
              <p:cNvSpPr/>
              <p:nvPr/>
            </p:nvSpPr>
            <p:spPr>
              <a:xfrm>
                <a:off x="8193740" y="3702425"/>
                <a:ext cx="228600" cy="1447800"/>
              </a:xfrm>
              <a:prstGeom prst="rect">
                <a:avLst/>
              </a:prstGeom>
              <a:solidFill>
                <a:srgbClr val="6AC6E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4D4E5C"/>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438B338A-F215-4905-A07C-9915DE39C044}"/>
                  </a:ext>
                </a:extLst>
              </p:cNvPr>
              <p:cNvSpPr/>
              <p:nvPr/>
            </p:nvSpPr>
            <p:spPr>
              <a:xfrm>
                <a:off x="4352365" y="3778625"/>
                <a:ext cx="3993775" cy="1295400"/>
              </a:xfrm>
              <a:prstGeom prst="rect">
                <a:avLst/>
              </a:prstGeom>
              <a:gradFill>
                <a:gsLst>
                  <a:gs pos="0">
                    <a:srgbClr val="FFFFFF"/>
                  </a:gs>
                  <a:gs pos="100000">
                    <a:srgbClr val="FFFFFF">
                      <a:lumMod val="95000"/>
                    </a:srgbClr>
                  </a:gs>
                </a:gsLst>
                <a:lin ang="5400000" scaled="0"/>
              </a:gradFill>
              <a:ln w="12700" cap="flat" cmpd="sng" algn="ctr">
                <a:solidFill>
                  <a:srgbClr val="FFFFFF">
                    <a:lumMod val="85000"/>
                  </a:srgbClr>
                </a:solidFill>
                <a:prstDash val="solid"/>
              </a:ln>
              <a:effec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4D4E5C"/>
                  </a:solidFill>
                  <a:effectLst/>
                  <a:uLnTx/>
                  <a:uFillTx/>
                  <a:latin typeface="Arial"/>
                  <a:ea typeface="+mn-ea"/>
                  <a:cs typeface="Arial" pitchFamily="34" charset="0"/>
                </a:endParaRPr>
              </a:p>
            </p:txBody>
          </p:sp>
        </p:grpSp>
        <p:sp>
          <p:nvSpPr>
            <p:cNvPr id="28" name="Rectangle 27">
              <a:extLst>
                <a:ext uri="{FF2B5EF4-FFF2-40B4-BE49-F238E27FC236}">
                  <a16:creationId xmlns:a16="http://schemas.microsoft.com/office/drawing/2014/main" id="{21F7D946-1FA0-44DA-82D8-979A3BEAD4A3}"/>
                </a:ext>
              </a:extLst>
            </p:cNvPr>
            <p:cNvSpPr/>
            <p:nvPr/>
          </p:nvSpPr>
          <p:spPr>
            <a:xfrm>
              <a:off x="595134" y="1724433"/>
              <a:ext cx="2438626" cy="368754"/>
            </a:xfrm>
            <a:prstGeom prst="rect">
              <a:avLst/>
            </a:prstGeom>
          </p:spPr>
          <p:txBody>
            <a:bodyPr wrap="square" anchor="ctr">
              <a:spAutoFit/>
            </a:bodyPr>
            <a:lstStyle/>
            <a:p>
              <a:pPr marL="0" lvl="1" algn="ctr"/>
              <a:r>
                <a:rPr lang="en-US" altLang="en-US" dirty="0">
                  <a:latin typeface="Arial" panose="020B0604020202020204" pitchFamily="34" charset="0"/>
                  <a:cs typeface="Arial" panose="020B0604020202020204" pitchFamily="34" charset="0"/>
                </a:rPr>
                <a:t>Role based authorization control.</a:t>
              </a:r>
            </a:p>
          </p:txBody>
        </p:sp>
      </p:grpSp>
      <p:grpSp>
        <p:nvGrpSpPr>
          <p:cNvPr id="31" name="Group 30">
            <a:extLst>
              <a:ext uri="{FF2B5EF4-FFF2-40B4-BE49-F238E27FC236}">
                <a16:creationId xmlns:a16="http://schemas.microsoft.com/office/drawing/2014/main" id="{8C95116D-B25E-4B5A-AE40-B95D4B541610}"/>
              </a:ext>
            </a:extLst>
          </p:cNvPr>
          <p:cNvGrpSpPr/>
          <p:nvPr/>
        </p:nvGrpSpPr>
        <p:grpSpPr>
          <a:xfrm>
            <a:off x="8030624" y="2115268"/>
            <a:ext cx="3785682" cy="2142674"/>
            <a:chOff x="533524" y="1099597"/>
            <a:chExt cx="2605827" cy="2139319"/>
          </a:xfrm>
        </p:grpSpPr>
        <p:pic>
          <p:nvPicPr>
            <p:cNvPr id="32" name="Picture 31">
              <a:extLst>
                <a:ext uri="{FF2B5EF4-FFF2-40B4-BE49-F238E27FC236}">
                  <a16:creationId xmlns:a16="http://schemas.microsoft.com/office/drawing/2014/main" id="{A9163298-F5BB-4465-BBFE-230C1B664F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524" y="2594269"/>
              <a:ext cx="2057400" cy="644647"/>
            </a:xfrm>
            <a:prstGeom prst="rect">
              <a:avLst/>
            </a:prstGeom>
          </p:spPr>
        </p:pic>
        <p:grpSp>
          <p:nvGrpSpPr>
            <p:cNvPr id="33" name="Group 32">
              <a:extLst>
                <a:ext uri="{FF2B5EF4-FFF2-40B4-BE49-F238E27FC236}">
                  <a16:creationId xmlns:a16="http://schemas.microsoft.com/office/drawing/2014/main" id="{3D21F286-AADB-4A35-966E-626C8F3C00A8}"/>
                </a:ext>
              </a:extLst>
            </p:cNvPr>
            <p:cNvGrpSpPr/>
            <p:nvPr/>
          </p:nvGrpSpPr>
          <p:grpSpPr>
            <a:xfrm>
              <a:off x="545739" y="1099597"/>
              <a:ext cx="2593612" cy="1560179"/>
              <a:chOff x="4352365" y="3702425"/>
              <a:chExt cx="4069975" cy="1447800"/>
            </a:xfrm>
          </p:grpSpPr>
          <p:sp>
            <p:nvSpPr>
              <p:cNvPr id="35" name="Rectangle 34">
                <a:extLst>
                  <a:ext uri="{FF2B5EF4-FFF2-40B4-BE49-F238E27FC236}">
                    <a16:creationId xmlns:a16="http://schemas.microsoft.com/office/drawing/2014/main" id="{3AF30AF5-000B-4F9B-A6B9-116EAFA8E5C3}"/>
                  </a:ext>
                </a:extLst>
              </p:cNvPr>
              <p:cNvSpPr/>
              <p:nvPr/>
            </p:nvSpPr>
            <p:spPr>
              <a:xfrm>
                <a:off x="8193740" y="3702425"/>
                <a:ext cx="228600" cy="1447800"/>
              </a:xfrm>
              <a:prstGeom prst="rect">
                <a:avLst/>
              </a:prstGeom>
              <a:solidFill>
                <a:srgbClr val="6AC6E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4D4E5C"/>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438B338A-F215-4905-A07C-9915DE39C044}"/>
                  </a:ext>
                </a:extLst>
              </p:cNvPr>
              <p:cNvSpPr/>
              <p:nvPr/>
            </p:nvSpPr>
            <p:spPr>
              <a:xfrm>
                <a:off x="4352365" y="3778625"/>
                <a:ext cx="3993775" cy="1295400"/>
              </a:xfrm>
              <a:prstGeom prst="rect">
                <a:avLst/>
              </a:prstGeom>
              <a:gradFill>
                <a:gsLst>
                  <a:gs pos="0">
                    <a:srgbClr val="FFFFFF"/>
                  </a:gs>
                  <a:gs pos="100000">
                    <a:srgbClr val="FFFFFF">
                      <a:lumMod val="95000"/>
                    </a:srgbClr>
                  </a:gs>
                </a:gsLst>
                <a:lin ang="5400000" scaled="0"/>
              </a:gradFill>
              <a:ln w="12700" cap="flat" cmpd="sng" algn="ctr">
                <a:solidFill>
                  <a:srgbClr val="FFFFFF">
                    <a:lumMod val="85000"/>
                  </a:srgbClr>
                </a:solidFill>
                <a:prstDash val="solid"/>
              </a:ln>
              <a:effec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4D4E5C"/>
                  </a:solidFill>
                  <a:effectLst/>
                  <a:uLnTx/>
                  <a:uFillTx/>
                  <a:latin typeface="Arial"/>
                  <a:ea typeface="+mn-ea"/>
                  <a:cs typeface="Arial" pitchFamily="34" charset="0"/>
                </a:endParaRPr>
              </a:p>
            </p:txBody>
          </p:sp>
        </p:grpSp>
        <p:sp>
          <p:nvSpPr>
            <p:cNvPr id="34" name="Rectangle 33">
              <a:extLst>
                <a:ext uri="{FF2B5EF4-FFF2-40B4-BE49-F238E27FC236}">
                  <a16:creationId xmlns:a16="http://schemas.microsoft.com/office/drawing/2014/main" id="{21F7D946-1FA0-44DA-82D8-979A3BEAD4A3}"/>
                </a:ext>
              </a:extLst>
            </p:cNvPr>
            <p:cNvSpPr/>
            <p:nvPr/>
          </p:nvSpPr>
          <p:spPr>
            <a:xfrm>
              <a:off x="595134" y="1447868"/>
              <a:ext cx="2438626" cy="921884"/>
            </a:xfrm>
            <a:prstGeom prst="rect">
              <a:avLst/>
            </a:prstGeom>
          </p:spPr>
          <p:txBody>
            <a:bodyPr wrap="square" anchor="ctr">
              <a:spAutoFit/>
            </a:bodyPr>
            <a:lstStyle/>
            <a:p>
              <a:pPr marL="0" lvl="1" algn="ctr"/>
              <a:r>
                <a:rPr lang="en-US" altLang="en-US" dirty="0">
                  <a:latin typeface="Arial" panose="020B0604020202020204" pitchFamily="34" charset="0"/>
                  <a:cs typeface="Arial" panose="020B0604020202020204" pitchFamily="34" charset="0"/>
                </a:rPr>
                <a:t>Easy to configure with database based authentication and authorization.</a:t>
              </a:r>
            </a:p>
          </p:txBody>
        </p:sp>
      </p:grpSp>
      <p:grpSp>
        <p:nvGrpSpPr>
          <p:cNvPr id="37" name="Group 36">
            <a:extLst>
              <a:ext uri="{FF2B5EF4-FFF2-40B4-BE49-F238E27FC236}">
                <a16:creationId xmlns:a16="http://schemas.microsoft.com/office/drawing/2014/main" id="{8C95116D-B25E-4B5A-AE40-B95D4B541610}"/>
              </a:ext>
            </a:extLst>
          </p:cNvPr>
          <p:cNvGrpSpPr/>
          <p:nvPr/>
        </p:nvGrpSpPr>
        <p:grpSpPr>
          <a:xfrm>
            <a:off x="215166" y="4179686"/>
            <a:ext cx="3785682" cy="2142674"/>
            <a:chOff x="533524" y="1099597"/>
            <a:chExt cx="2605827" cy="2139319"/>
          </a:xfrm>
        </p:grpSpPr>
        <p:pic>
          <p:nvPicPr>
            <p:cNvPr id="38" name="Picture 37">
              <a:extLst>
                <a:ext uri="{FF2B5EF4-FFF2-40B4-BE49-F238E27FC236}">
                  <a16:creationId xmlns:a16="http://schemas.microsoft.com/office/drawing/2014/main" id="{A9163298-F5BB-4465-BBFE-230C1B664F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524" y="2594269"/>
              <a:ext cx="2057400" cy="644647"/>
            </a:xfrm>
            <a:prstGeom prst="rect">
              <a:avLst/>
            </a:prstGeom>
          </p:spPr>
        </p:pic>
        <p:grpSp>
          <p:nvGrpSpPr>
            <p:cNvPr id="39" name="Group 38">
              <a:extLst>
                <a:ext uri="{FF2B5EF4-FFF2-40B4-BE49-F238E27FC236}">
                  <a16:creationId xmlns:a16="http://schemas.microsoft.com/office/drawing/2014/main" id="{3D21F286-AADB-4A35-966E-626C8F3C00A8}"/>
                </a:ext>
              </a:extLst>
            </p:cNvPr>
            <p:cNvGrpSpPr/>
            <p:nvPr/>
          </p:nvGrpSpPr>
          <p:grpSpPr>
            <a:xfrm>
              <a:off x="545739" y="1099597"/>
              <a:ext cx="2593612" cy="1560179"/>
              <a:chOff x="4352365" y="3702425"/>
              <a:chExt cx="4069975" cy="1447800"/>
            </a:xfrm>
          </p:grpSpPr>
          <p:sp>
            <p:nvSpPr>
              <p:cNvPr id="41" name="Rectangle 40">
                <a:extLst>
                  <a:ext uri="{FF2B5EF4-FFF2-40B4-BE49-F238E27FC236}">
                    <a16:creationId xmlns:a16="http://schemas.microsoft.com/office/drawing/2014/main" id="{3AF30AF5-000B-4F9B-A6B9-116EAFA8E5C3}"/>
                  </a:ext>
                </a:extLst>
              </p:cNvPr>
              <p:cNvSpPr/>
              <p:nvPr/>
            </p:nvSpPr>
            <p:spPr>
              <a:xfrm>
                <a:off x="8193740" y="3702425"/>
                <a:ext cx="228600" cy="1447800"/>
              </a:xfrm>
              <a:prstGeom prst="rect">
                <a:avLst/>
              </a:prstGeom>
              <a:solidFill>
                <a:srgbClr val="6AC6E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4D4E5C"/>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438B338A-F215-4905-A07C-9915DE39C044}"/>
                  </a:ext>
                </a:extLst>
              </p:cNvPr>
              <p:cNvSpPr/>
              <p:nvPr/>
            </p:nvSpPr>
            <p:spPr>
              <a:xfrm>
                <a:off x="4352365" y="3778625"/>
                <a:ext cx="3993775" cy="1295400"/>
              </a:xfrm>
              <a:prstGeom prst="rect">
                <a:avLst/>
              </a:prstGeom>
              <a:gradFill>
                <a:gsLst>
                  <a:gs pos="0">
                    <a:srgbClr val="FFFFFF"/>
                  </a:gs>
                  <a:gs pos="100000">
                    <a:srgbClr val="FFFFFF">
                      <a:lumMod val="95000"/>
                    </a:srgbClr>
                  </a:gs>
                </a:gsLst>
                <a:lin ang="5400000" scaled="0"/>
              </a:gradFill>
              <a:ln w="12700" cap="flat" cmpd="sng" algn="ctr">
                <a:solidFill>
                  <a:srgbClr val="FFFFFF">
                    <a:lumMod val="85000"/>
                  </a:srgbClr>
                </a:solidFill>
                <a:prstDash val="solid"/>
              </a:ln>
              <a:effec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4D4E5C"/>
                  </a:solidFill>
                  <a:effectLst/>
                  <a:uLnTx/>
                  <a:uFillTx/>
                  <a:latin typeface="Arial"/>
                  <a:ea typeface="+mn-ea"/>
                  <a:cs typeface="Arial" pitchFamily="34" charset="0"/>
                </a:endParaRPr>
              </a:p>
            </p:txBody>
          </p:sp>
        </p:grpSp>
        <p:sp>
          <p:nvSpPr>
            <p:cNvPr id="40" name="Rectangle 39">
              <a:extLst>
                <a:ext uri="{FF2B5EF4-FFF2-40B4-BE49-F238E27FC236}">
                  <a16:creationId xmlns:a16="http://schemas.microsoft.com/office/drawing/2014/main" id="{21F7D946-1FA0-44DA-82D8-979A3BEAD4A3}"/>
                </a:ext>
              </a:extLst>
            </p:cNvPr>
            <p:cNvSpPr/>
            <p:nvPr/>
          </p:nvSpPr>
          <p:spPr>
            <a:xfrm>
              <a:off x="595134" y="1724432"/>
              <a:ext cx="2438626" cy="368754"/>
            </a:xfrm>
            <a:prstGeom prst="rect">
              <a:avLst/>
            </a:prstGeom>
          </p:spPr>
          <p:txBody>
            <a:bodyPr wrap="square" anchor="ctr">
              <a:spAutoFit/>
            </a:bodyPr>
            <a:lstStyle/>
            <a:p>
              <a:pPr marL="1085850" lvl="1" indent="-342900"/>
              <a:r>
                <a:rPr lang="en-US" altLang="en-US" dirty="0">
                  <a:latin typeface="Arial" panose="020B0604020202020204" pitchFamily="34" charset="0"/>
                  <a:cs typeface="Arial" panose="020B0604020202020204" pitchFamily="34" charset="0"/>
                </a:rPr>
                <a:t>Encrypted password</a:t>
              </a:r>
            </a:p>
          </p:txBody>
        </p:sp>
      </p:grpSp>
      <p:grpSp>
        <p:nvGrpSpPr>
          <p:cNvPr id="43" name="Group 42">
            <a:extLst>
              <a:ext uri="{FF2B5EF4-FFF2-40B4-BE49-F238E27FC236}">
                <a16:creationId xmlns:a16="http://schemas.microsoft.com/office/drawing/2014/main" id="{8C95116D-B25E-4B5A-AE40-B95D4B541610}"/>
              </a:ext>
            </a:extLst>
          </p:cNvPr>
          <p:cNvGrpSpPr/>
          <p:nvPr/>
        </p:nvGrpSpPr>
        <p:grpSpPr>
          <a:xfrm>
            <a:off x="4122895" y="4115518"/>
            <a:ext cx="3785682" cy="2142674"/>
            <a:chOff x="533524" y="1099597"/>
            <a:chExt cx="2605827" cy="2139319"/>
          </a:xfrm>
        </p:grpSpPr>
        <p:pic>
          <p:nvPicPr>
            <p:cNvPr id="44" name="Picture 43">
              <a:extLst>
                <a:ext uri="{FF2B5EF4-FFF2-40B4-BE49-F238E27FC236}">
                  <a16:creationId xmlns:a16="http://schemas.microsoft.com/office/drawing/2014/main" id="{A9163298-F5BB-4465-BBFE-230C1B664F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524" y="2594269"/>
              <a:ext cx="2057400" cy="644647"/>
            </a:xfrm>
            <a:prstGeom prst="rect">
              <a:avLst/>
            </a:prstGeom>
          </p:spPr>
        </p:pic>
        <p:grpSp>
          <p:nvGrpSpPr>
            <p:cNvPr id="45" name="Group 44">
              <a:extLst>
                <a:ext uri="{FF2B5EF4-FFF2-40B4-BE49-F238E27FC236}">
                  <a16:creationId xmlns:a16="http://schemas.microsoft.com/office/drawing/2014/main" id="{3D21F286-AADB-4A35-966E-626C8F3C00A8}"/>
                </a:ext>
              </a:extLst>
            </p:cNvPr>
            <p:cNvGrpSpPr/>
            <p:nvPr/>
          </p:nvGrpSpPr>
          <p:grpSpPr>
            <a:xfrm>
              <a:off x="545739" y="1099597"/>
              <a:ext cx="2593612" cy="1560179"/>
              <a:chOff x="4352365" y="3702425"/>
              <a:chExt cx="4069975" cy="1447800"/>
            </a:xfrm>
          </p:grpSpPr>
          <p:sp>
            <p:nvSpPr>
              <p:cNvPr id="47" name="Rectangle 46">
                <a:extLst>
                  <a:ext uri="{FF2B5EF4-FFF2-40B4-BE49-F238E27FC236}">
                    <a16:creationId xmlns:a16="http://schemas.microsoft.com/office/drawing/2014/main" id="{3AF30AF5-000B-4F9B-A6B9-116EAFA8E5C3}"/>
                  </a:ext>
                </a:extLst>
              </p:cNvPr>
              <p:cNvSpPr/>
              <p:nvPr/>
            </p:nvSpPr>
            <p:spPr>
              <a:xfrm>
                <a:off x="8193740" y="3702425"/>
                <a:ext cx="228600" cy="1447800"/>
              </a:xfrm>
              <a:prstGeom prst="rect">
                <a:avLst/>
              </a:prstGeom>
              <a:solidFill>
                <a:srgbClr val="6AC6E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4D4E5C"/>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438B338A-F215-4905-A07C-9915DE39C044}"/>
                  </a:ext>
                </a:extLst>
              </p:cNvPr>
              <p:cNvSpPr/>
              <p:nvPr/>
            </p:nvSpPr>
            <p:spPr>
              <a:xfrm>
                <a:off x="4352365" y="3778625"/>
                <a:ext cx="3993775" cy="1295400"/>
              </a:xfrm>
              <a:prstGeom prst="rect">
                <a:avLst/>
              </a:prstGeom>
              <a:gradFill>
                <a:gsLst>
                  <a:gs pos="0">
                    <a:srgbClr val="FFFFFF"/>
                  </a:gs>
                  <a:gs pos="100000">
                    <a:srgbClr val="FFFFFF">
                      <a:lumMod val="95000"/>
                    </a:srgbClr>
                  </a:gs>
                </a:gsLst>
                <a:lin ang="5400000" scaled="0"/>
              </a:gradFill>
              <a:ln w="12700" cap="flat" cmpd="sng" algn="ctr">
                <a:solidFill>
                  <a:srgbClr val="FFFFFF">
                    <a:lumMod val="85000"/>
                  </a:srgbClr>
                </a:solidFill>
                <a:prstDash val="solid"/>
              </a:ln>
              <a:effec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4D4E5C"/>
                  </a:solidFill>
                  <a:effectLst/>
                  <a:uLnTx/>
                  <a:uFillTx/>
                  <a:latin typeface="Arial"/>
                  <a:ea typeface="+mn-ea"/>
                  <a:cs typeface="Arial" pitchFamily="34" charset="0"/>
                </a:endParaRPr>
              </a:p>
            </p:txBody>
          </p:sp>
        </p:grpSp>
        <p:sp>
          <p:nvSpPr>
            <p:cNvPr id="46" name="Rectangle 45">
              <a:extLst>
                <a:ext uri="{FF2B5EF4-FFF2-40B4-BE49-F238E27FC236}">
                  <a16:creationId xmlns:a16="http://schemas.microsoft.com/office/drawing/2014/main" id="{21F7D946-1FA0-44DA-82D8-979A3BEAD4A3}"/>
                </a:ext>
              </a:extLst>
            </p:cNvPr>
            <p:cNvSpPr/>
            <p:nvPr/>
          </p:nvSpPr>
          <p:spPr>
            <a:xfrm>
              <a:off x="595134" y="1724433"/>
              <a:ext cx="2438626" cy="368754"/>
            </a:xfrm>
            <a:prstGeom prst="rect">
              <a:avLst/>
            </a:prstGeom>
          </p:spPr>
          <p:txBody>
            <a:bodyPr wrap="square" anchor="ctr">
              <a:spAutoFit/>
            </a:bodyPr>
            <a:lstStyle/>
            <a:p>
              <a:pPr marL="0" lvl="1" algn="ctr"/>
              <a:r>
                <a:rPr lang="en-US" altLang="en-US" dirty="0">
                  <a:latin typeface="Arial" panose="020B0604020202020204" pitchFamily="34" charset="0"/>
                  <a:cs typeface="Arial" panose="020B0604020202020204" pitchFamily="34" charset="0"/>
                </a:rPr>
                <a:t>Form authentication</a:t>
              </a:r>
            </a:p>
          </p:txBody>
        </p:sp>
      </p:grpSp>
      <p:grpSp>
        <p:nvGrpSpPr>
          <p:cNvPr id="49" name="Group 48">
            <a:extLst>
              <a:ext uri="{FF2B5EF4-FFF2-40B4-BE49-F238E27FC236}">
                <a16:creationId xmlns:a16="http://schemas.microsoft.com/office/drawing/2014/main" id="{8C95116D-B25E-4B5A-AE40-B95D4B541610}"/>
              </a:ext>
            </a:extLst>
          </p:cNvPr>
          <p:cNvGrpSpPr/>
          <p:nvPr/>
        </p:nvGrpSpPr>
        <p:grpSpPr>
          <a:xfrm>
            <a:off x="8030624" y="4115518"/>
            <a:ext cx="3785682" cy="2142674"/>
            <a:chOff x="533524" y="1099597"/>
            <a:chExt cx="2605827" cy="2139319"/>
          </a:xfrm>
        </p:grpSpPr>
        <p:pic>
          <p:nvPicPr>
            <p:cNvPr id="50" name="Picture 49">
              <a:extLst>
                <a:ext uri="{FF2B5EF4-FFF2-40B4-BE49-F238E27FC236}">
                  <a16:creationId xmlns:a16="http://schemas.microsoft.com/office/drawing/2014/main" id="{A9163298-F5BB-4465-BBFE-230C1B664FD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524" y="2594269"/>
              <a:ext cx="2057400" cy="644647"/>
            </a:xfrm>
            <a:prstGeom prst="rect">
              <a:avLst/>
            </a:prstGeom>
          </p:spPr>
        </p:pic>
        <p:grpSp>
          <p:nvGrpSpPr>
            <p:cNvPr id="51" name="Group 50">
              <a:extLst>
                <a:ext uri="{FF2B5EF4-FFF2-40B4-BE49-F238E27FC236}">
                  <a16:creationId xmlns:a16="http://schemas.microsoft.com/office/drawing/2014/main" id="{3D21F286-AADB-4A35-966E-626C8F3C00A8}"/>
                </a:ext>
              </a:extLst>
            </p:cNvPr>
            <p:cNvGrpSpPr/>
            <p:nvPr/>
          </p:nvGrpSpPr>
          <p:grpSpPr>
            <a:xfrm>
              <a:off x="545739" y="1099597"/>
              <a:ext cx="2593612" cy="1560179"/>
              <a:chOff x="4352365" y="3702425"/>
              <a:chExt cx="4069975" cy="1447800"/>
            </a:xfrm>
          </p:grpSpPr>
          <p:sp>
            <p:nvSpPr>
              <p:cNvPr id="53" name="Rectangle 52">
                <a:extLst>
                  <a:ext uri="{FF2B5EF4-FFF2-40B4-BE49-F238E27FC236}">
                    <a16:creationId xmlns:a16="http://schemas.microsoft.com/office/drawing/2014/main" id="{3AF30AF5-000B-4F9B-A6B9-116EAFA8E5C3}"/>
                  </a:ext>
                </a:extLst>
              </p:cNvPr>
              <p:cNvSpPr/>
              <p:nvPr/>
            </p:nvSpPr>
            <p:spPr>
              <a:xfrm>
                <a:off x="8193740" y="3702425"/>
                <a:ext cx="228600" cy="1447800"/>
              </a:xfrm>
              <a:prstGeom prst="rect">
                <a:avLst/>
              </a:prstGeom>
              <a:solidFill>
                <a:srgbClr val="6AC6EF"/>
              </a:solidFill>
              <a:ln w="254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4D4E5C"/>
                  </a:solidFill>
                  <a:effectLst/>
                  <a:uLnTx/>
                  <a:uFillTx/>
                  <a:latin typeface="Arial"/>
                  <a:ea typeface="+mn-ea"/>
                  <a:cs typeface="+mn-cs"/>
                </a:endParaRPr>
              </a:p>
            </p:txBody>
          </p:sp>
          <p:sp>
            <p:nvSpPr>
              <p:cNvPr id="54" name="Rectangle 53">
                <a:extLst>
                  <a:ext uri="{FF2B5EF4-FFF2-40B4-BE49-F238E27FC236}">
                    <a16:creationId xmlns:a16="http://schemas.microsoft.com/office/drawing/2014/main" id="{438B338A-F215-4905-A07C-9915DE39C044}"/>
                  </a:ext>
                </a:extLst>
              </p:cNvPr>
              <p:cNvSpPr/>
              <p:nvPr/>
            </p:nvSpPr>
            <p:spPr>
              <a:xfrm>
                <a:off x="4352365" y="3778625"/>
                <a:ext cx="3993775" cy="1295400"/>
              </a:xfrm>
              <a:prstGeom prst="rect">
                <a:avLst/>
              </a:prstGeom>
              <a:gradFill>
                <a:gsLst>
                  <a:gs pos="0">
                    <a:srgbClr val="FFFFFF"/>
                  </a:gs>
                  <a:gs pos="100000">
                    <a:srgbClr val="FFFFFF">
                      <a:lumMod val="95000"/>
                    </a:srgbClr>
                  </a:gs>
                </a:gsLst>
                <a:lin ang="5400000" scaled="0"/>
              </a:gradFill>
              <a:ln w="12700" cap="flat" cmpd="sng" algn="ctr">
                <a:solidFill>
                  <a:srgbClr val="FFFFFF">
                    <a:lumMod val="85000"/>
                  </a:srgbClr>
                </a:solidFill>
                <a:prstDash val="solid"/>
              </a:ln>
              <a:effectLst/>
            </p:spPr>
            <p:txBody>
              <a:bodyPr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4D4E5C"/>
                  </a:solidFill>
                  <a:effectLst/>
                  <a:uLnTx/>
                  <a:uFillTx/>
                  <a:latin typeface="Arial"/>
                  <a:ea typeface="+mn-ea"/>
                  <a:cs typeface="Arial" pitchFamily="34" charset="0"/>
                </a:endParaRPr>
              </a:p>
            </p:txBody>
          </p:sp>
        </p:grpSp>
        <p:sp>
          <p:nvSpPr>
            <p:cNvPr id="52" name="Rectangle 51">
              <a:extLst>
                <a:ext uri="{FF2B5EF4-FFF2-40B4-BE49-F238E27FC236}">
                  <a16:creationId xmlns:a16="http://schemas.microsoft.com/office/drawing/2014/main" id="{21F7D946-1FA0-44DA-82D8-979A3BEAD4A3}"/>
                </a:ext>
              </a:extLst>
            </p:cNvPr>
            <p:cNvSpPr/>
            <p:nvPr/>
          </p:nvSpPr>
          <p:spPr>
            <a:xfrm>
              <a:off x="595134" y="1586150"/>
              <a:ext cx="2438626" cy="645319"/>
            </a:xfrm>
            <a:prstGeom prst="rect">
              <a:avLst/>
            </a:prstGeom>
          </p:spPr>
          <p:txBody>
            <a:bodyPr wrap="square" anchor="ctr">
              <a:spAutoFit/>
            </a:bodyPr>
            <a:lstStyle/>
            <a:p>
              <a:pPr marL="0" lvl="1" algn="ctr"/>
              <a:r>
                <a:rPr lang="en-IN" altLang="en-US" dirty="0">
                  <a:latin typeface="Arial" panose="020B0604020202020204" pitchFamily="34" charset="0"/>
                  <a:cs typeface="Arial" panose="020B0604020202020204" pitchFamily="34" charset="0"/>
                </a:rPr>
                <a:t>File based user authentication and authorization</a:t>
              </a:r>
              <a:endParaRPr lang="en-US" altLang="en-US"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id="{7138E4A7-B92E-4403-9751-4AB576BF9595}"/>
              </a:ext>
            </a:extLst>
          </p:cNvPr>
          <p:cNvGrpSpPr/>
          <p:nvPr/>
        </p:nvGrpSpPr>
        <p:grpSpPr>
          <a:xfrm>
            <a:off x="275475" y="1328331"/>
            <a:ext cx="11275291" cy="857603"/>
            <a:chOff x="458355" y="1008643"/>
            <a:chExt cx="11275291" cy="857603"/>
          </a:xfrm>
        </p:grpSpPr>
        <p:grpSp>
          <p:nvGrpSpPr>
            <p:cNvPr id="56" name="Group 55">
              <a:extLst>
                <a:ext uri="{FF2B5EF4-FFF2-40B4-BE49-F238E27FC236}">
                  <a16:creationId xmlns:a16="http://schemas.microsoft.com/office/drawing/2014/main" id="{BC712629-464C-4F91-A28A-D44C6C380617}"/>
                </a:ext>
              </a:extLst>
            </p:cNvPr>
            <p:cNvGrpSpPr/>
            <p:nvPr/>
          </p:nvGrpSpPr>
          <p:grpSpPr>
            <a:xfrm>
              <a:off x="458355" y="1008643"/>
              <a:ext cx="11275291" cy="444345"/>
              <a:chOff x="1243029" y="2251917"/>
              <a:chExt cx="6526522" cy="257202"/>
            </a:xfrm>
          </p:grpSpPr>
          <p:cxnSp>
            <p:nvCxnSpPr>
              <p:cNvPr id="58" name="Straight Connector 57">
                <a:extLst>
                  <a:ext uri="{FF2B5EF4-FFF2-40B4-BE49-F238E27FC236}">
                    <a16:creationId xmlns:a16="http://schemas.microsoft.com/office/drawing/2014/main" id="{011CC3F8-02A5-4ED0-AD40-17C792138B67}"/>
                  </a:ext>
                </a:extLst>
              </p:cNvPr>
              <p:cNvCxnSpPr/>
              <p:nvPr/>
            </p:nvCxnSpPr>
            <p:spPr>
              <a:xfrm>
                <a:off x="1243029" y="2362570"/>
                <a:ext cx="6526522" cy="0"/>
              </a:xfrm>
              <a:prstGeom prst="line">
                <a:avLst/>
              </a:prstGeom>
              <a:noFill/>
              <a:ln w="9525" cap="flat" cmpd="sng" algn="ctr">
                <a:solidFill>
                  <a:srgbClr val="4D4E5C"/>
                </a:solidFill>
                <a:prstDash val="solid"/>
                <a:headEnd type="oval" w="med" len="med"/>
                <a:tailEnd type="oval" w="med" len="med"/>
              </a:ln>
              <a:effectLst/>
            </p:spPr>
          </p:cxnSp>
          <p:grpSp>
            <p:nvGrpSpPr>
              <p:cNvPr id="59" name="Group 58">
                <a:extLst>
                  <a:ext uri="{FF2B5EF4-FFF2-40B4-BE49-F238E27FC236}">
                    <a16:creationId xmlns:a16="http://schemas.microsoft.com/office/drawing/2014/main" id="{6762C7C7-5FDD-4F04-9DB5-F7D08E1DEC73}"/>
                  </a:ext>
                </a:extLst>
              </p:cNvPr>
              <p:cNvGrpSpPr/>
              <p:nvPr/>
            </p:nvGrpSpPr>
            <p:grpSpPr>
              <a:xfrm>
                <a:off x="2273401" y="2251917"/>
                <a:ext cx="4455243" cy="257202"/>
                <a:chOff x="733826" y="655634"/>
                <a:chExt cx="7056276" cy="431022"/>
              </a:xfrm>
            </p:grpSpPr>
            <p:sp>
              <p:nvSpPr>
                <p:cNvPr id="60" name="Isosceles Triangle 59">
                  <a:extLst>
                    <a:ext uri="{FF2B5EF4-FFF2-40B4-BE49-F238E27FC236}">
                      <a16:creationId xmlns:a16="http://schemas.microsoft.com/office/drawing/2014/main" id="{118FAF02-A4B2-4F9F-B45E-9026EFBD68B5}"/>
                    </a:ext>
                  </a:extLst>
                </p:cNvPr>
                <p:cNvSpPr/>
                <p:nvPr/>
              </p:nvSpPr>
              <p:spPr>
                <a:xfrm>
                  <a:off x="7433995" y="669531"/>
                  <a:ext cx="356107" cy="185304"/>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chemeClr val="bg1"/>
                    </a:solidFill>
                    <a:effectLst/>
                    <a:uLnTx/>
                    <a:uFillTx/>
                    <a:latin typeface="Arial"/>
                    <a:ea typeface="+mn-ea"/>
                    <a:cs typeface="+mn-cs"/>
                  </a:endParaRPr>
                </a:p>
              </p:txBody>
            </p:sp>
            <p:sp>
              <p:nvSpPr>
                <p:cNvPr id="61" name="Isosceles Triangle 60">
                  <a:extLst>
                    <a:ext uri="{FF2B5EF4-FFF2-40B4-BE49-F238E27FC236}">
                      <a16:creationId xmlns:a16="http://schemas.microsoft.com/office/drawing/2014/main" id="{42E5B907-EFE0-4BDE-B518-6D1C97D31681}"/>
                    </a:ext>
                  </a:extLst>
                </p:cNvPr>
                <p:cNvSpPr/>
                <p:nvPr/>
              </p:nvSpPr>
              <p:spPr>
                <a:xfrm>
                  <a:off x="733826" y="669531"/>
                  <a:ext cx="356107" cy="185304"/>
                </a:xfrm>
                <a:prstGeom prst="triangle">
                  <a:avLst>
                    <a:gd name="adj" fmla="val 47022"/>
                  </a:avLst>
                </a:prstGeom>
                <a:solidFill>
                  <a:srgbClr val="4D4E5C"/>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chemeClr val="bg1"/>
                    </a:solidFill>
                    <a:effectLst/>
                    <a:uLnTx/>
                    <a:uFillTx/>
                    <a:latin typeface="Arial"/>
                    <a:ea typeface="+mn-ea"/>
                    <a:cs typeface="+mn-cs"/>
                  </a:endParaRPr>
                </a:p>
              </p:txBody>
            </p:sp>
            <p:sp>
              <p:nvSpPr>
                <p:cNvPr id="62" name="Trapezoid 61">
                  <a:extLst>
                    <a:ext uri="{FF2B5EF4-FFF2-40B4-BE49-F238E27FC236}">
                      <a16:creationId xmlns:a16="http://schemas.microsoft.com/office/drawing/2014/main" id="{FCE7A023-5A04-41E6-AA0C-8FB3D2891A10}"/>
                    </a:ext>
                  </a:extLst>
                </p:cNvPr>
                <p:cNvSpPr/>
                <p:nvPr/>
              </p:nvSpPr>
              <p:spPr>
                <a:xfrm rot="10800000">
                  <a:off x="898230" y="655634"/>
                  <a:ext cx="6711232" cy="431022"/>
                </a:xfrm>
                <a:prstGeom prst="trapezoid">
                  <a:avLst/>
                </a:prstGeom>
                <a:solidFill>
                  <a:srgbClr val="00B0F0"/>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chemeClr val="bg1"/>
                    </a:solidFill>
                    <a:effectLst/>
                    <a:uLnTx/>
                    <a:uFillTx/>
                    <a:latin typeface="Arial"/>
                    <a:ea typeface="+mn-ea"/>
                    <a:cs typeface="+mn-cs"/>
                  </a:endParaRPr>
                </a:p>
              </p:txBody>
            </p:sp>
          </p:grpSp>
        </p:grpSp>
        <p:sp>
          <p:nvSpPr>
            <p:cNvPr id="57" name="TextBox 56">
              <a:extLst>
                <a:ext uri="{FF2B5EF4-FFF2-40B4-BE49-F238E27FC236}">
                  <a16:creationId xmlns:a16="http://schemas.microsoft.com/office/drawing/2014/main" id="{9760DCA6-6C57-4FFD-914B-E1CC02559D14}"/>
                </a:ext>
              </a:extLst>
            </p:cNvPr>
            <p:cNvSpPr txBox="1"/>
            <p:nvPr/>
          </p:nvSpPr>
          <p:spPr>
            <a:xfrm>
              <a:off x="2965655" y="1027298"/>
              <a:ext cx="6260690" cy="838948"/>
            </a:xfrm>
            <a:prstGeom prst="rect">
              <a:avLst/>
            </a:prstGeom>
            <a:noFill/>
          </p:spPr>
          <p:txBody>
            <a:bodyPr wrap="square">
              <a:spAutoFit/>
            </a:bodyPr>
            <a:lstStyle/>
            <a:p>
              <a:pPr algn="ctr">
                <a:lnSpc>
                  <a:spcPct val="107000"/>
                </a:lnSpc>
                <a:spcAft>
                  <a:spcPts val="800"/>
                </a:spcAft>
              </a:pPr>
              <a:r>
                <a:rPr lang="en-US" sz="2000" b="1" dirty="0">
                  <a:solidFill>
                    <a:schemeClr val="bg1"/>
                  </a:solidFill>
                  <a:latin typeface="+mj-lt"/>
                  <a:ea typeface="Calibri" panose="020F0502020204030204" pitchFamily="34" charset="0"/>
                  <a:cs typeface="Times New Roman" panose="02020603050405020304" pitchFamily="18" charset="0"/>
                </a:rPr>
                <a:t>Provides the following facilities</a:t>
              </a:r>
            </a:p>
            <a:p>
              <a:pPr algn="ctr">
                <a:lnSpc>
                  <a:spcPct val="107000"/>
                </a:lnSpc>
                <a:spcAft>
                  <a:spcPts val="800"/>
                </a:spcAft>
              </a:pPr>
              <a:endParaRPr lang="en-US" sz="2000" b="1" dirty="0">
                <a:solidFill>
                  <a:schemeClr val="bg1"/>
                </a:solidFill>
                <a:latin typeface="+mj-l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410093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SPRING BOOT SECURITY</a:t>
            </a:r>
          </a:p>
        </p:txBody>
      </p:sp>
      <p:sp>
        <p:nvSpPr>
          <p:cNvPr id="3" name="Content Placeholder 2"/>
          <p:cNvSpPr txBox="1">
            <a:spLocks/>
          </p:cNvSpPr>
          <p:nvPr/>
        </p:nvSpPr>
        <p:spPr>
          <a:xfrm>
            <a:off x="916660" y="1136049"/>
            <a:ext cx="11275340" cy="50401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r>
              <a:rPr lang="en-US" altLang="en-US" sz="1700" dirty="0">
                <a:cs typeface="Arial" panose="020B0604020202020204" pitchFamily="34" charset="0"/>
              </a:rPr>
              <a:t>Create a </a:t>
            </a:r>
            <a:r>
              <a:rPr lang="en-US" altLang="en-US" sz="1700" dirty="0" err="1">
                <a:cs typeface="Arial" panose="020B0604020202020204" pitchFamily="34" charset="0"/>
              </a:rPr>
              <a:t>SpringBootSecurityDemo</a:t>
            </a:r>
            <a:r>
              <a:rPr lang="en-US" altLang="en-US" sz="1700" dirty="0">
                <a:cs typeface="Arial" panose="020B0604020202020204" pitchFamily="34" charset="0"/>
              </a:rPr>
              <a:t> as follows :</a:t>
            </a:r>
          </a:p>
          <a:p>
            <a:pPr marL="1074738" lvl="1" indent="-331788"/>
            <a:r>
              <a:rPr lang="en-US" altLang="en-US" sz="1700" dirty="0">
                <a:cs typeface="Arial" panose="020B0604020202020204" pitchFamily="34" charset="0"/>
              </a:rPr>
              <a:t>Add group </a:t>
            </a:r>
            <a:r>
              <a:rPr lang="mr-IN" altLang="en-US" sz="1700" dirty="0"/>
              <a:t>–</a:t>
            </a:r>
            <a:r>
              <a:rPr lang="en-US" altLang="en-US" sz="1700" dirty="0">
                <a:cs typeface="Arial" panose="020B0604020202020204" pitchFamily="34" charset="0"/>
              </a:rPr>
              <a:t> </a:t>
            </a:r>
            <a:r>
              <a:rPr lang="en-US" altLang="en-US" sz="1700" dirty="0" err="1">
                <a:cs typeface="Arial" panose="020B0604020202020204" pitchFamily="34" charset="0"/>
              </a:rPr>
              <a:t>com.security</a:t>
            </a:r>
            <a:endParaRPr lang="en-US" altLang="en-US" sz="1700" dirty="0">
              <a:cs typeface="Arial" panose="020B0604020202020204" pitchFamily="34" charset="0"/>
            </a:endParaRPr>
          </a:p>
          <a:p>
            <a:pPr marL="1074738" lvl="1" indent="-331788"/>
            <a:r>
              <a:rPr lang="en-US" altLang="en-US" sz="1700" dirty="0">
                <a:cs typeface="Arial" panose="020B0604020202020204" pitchFamily="34" charset="0"/>
              </a:rPr>
              <a:t>Artifact id - </a:t>
            </a:r>
            <a:r>
              <a:rPr lang="en-US" altLang="en-US" sz="1700" dirty="0" err="1">
                <a:cs typeface="Arial" panose="020B0604020202020204" pitchFamily="34" charset="0"/>
              </a:rPr>
              <a:t>SpringBootSecurityDemo</a:t>
            </a:r>
            <a:endParaRPr lang="en-US" altLang="en-US" sz="1700" dirty="0">
              <a:cs typeface="Arial" panose="020B0604020202020204" pitchFamily="34" charset="0"/>
            </a:endParaRPr>
          </a:p>
          <a:p>
            <a:pPr marL="352425" indent="-352425"/>
            <a:r>
              <a:rPr lang="en-US" altLang="en-US" sz="1700" dirty="0">
                <a:cs typeface="Arial" panose="020B0604020202020204" pitchFamily="34" charset="0"/>
              </a:rPr>
              <a:t>and add following dependency</a:t>
            </a:r>
          </a:p>
          <a:p>
            <a:pPr marL="1074738" lvl="1" indent="-331788"/>
            <a:r>
              <a:rPr lang="en-US" altLang="en-US" sz="1700" dirty="0">
                <a:cs typeface="Arial" panose="020B0604020202020204" pitchFamily="34" charset="0"/>
              </a:rPr>
              <a:t>Spring-web</a:t>
            </a:r>
          </a:p>
          <a:p>
            <a:pPr marL="1074738" lvl="1" indent="-331788"/>
            <a:r>
              <a:rPr lang="en-US" altLang="en-US" sz="1700" dirty="0">
                <a:cs typeface="Arial" panose="020B0604020202020204" pitchFamily="34" charset="0"/>
              </a:rPr>
              <a:t>Spring-security</a:t>
            </a:r>
          </a:p>
          <a:p>
            <a:pPr marL="352425" indent="-352425"/>
            <a:r>
              <a:rPr lang="en-US" altLang="en-US" sz="1700" dirty="0">
                <a:cs typeface="Arial" panose="020B0604020202020204" pitchFamily="34" charset="0"/>
              </a:rPr>
              <a:t>Once this project is created, run the project and you will see the automatic password created by spring boot.</a:t>
            </a:r>
          </a:p>
          <a:p>
            <a:pPr marL="352425" indent="-352425"/>
            <a:r>
              <a:rPr lang="en-US" altLang="en-US" sz="1700" dirty="0">
                <a:cs typeface="Arial" panose="020B0604020202020204" pitchFamily="34" charset="0"/>
              </a:rPr>
              <a:t>Go to the browser and type the url : </a:t>
            </a:r>
            <a:r>
              <a:rPr lang="en-US" altLang="en-US" sz="1700" dirty="0">
                <a:cs typeface="Arial" panose="020B0604020202020204" pitchFamily="34" charset="0"/>
                <a:hlinkClick r:id="rId3"/>
              </a:rPr>
              <a:t>http://localhost:8080</a:t>
            </a:r>
            <a:r>
              <a:rPr lang="en-US" altLang="en-US" sz="1700" dirty="0">
                <a:cs typeface="Arial" panose="020B0604020202020204" pitchFamily="34" charset="0"/>
              </a:rPr>
              <a:t> and it displays the login page. </a:t>
            </a:r>
          </a:p>
          <a:p>
            <a:pPr marL="352425" indent="-352425"/>
            <a:r>
              <a:rPr lang="en-US" altLang="en-US" sz="1700" dirty="0">
                <a:cs typeface="Arial" panose="020B0604020202020204" pitchFamily="34" charset="0"/>
              </a:rPr>
              <a:t>Enter username as user and password as password generated.</a:t>
            </a:r>
          </a:p>
          <a:p>
            <a:pPr marL="352425" indent="-352425"/>
            <a:r>
              <a:rPr lang="en-US" altLang="en-US" sz="1700" dirty="0">
                <a:cs typeface="Arial" panose="020B0604020202020204" pitchFamily="34" charset="0"/>
              </a:rPr>
              <a:t>Mapping filter: '</a:t>
            </a:r>
            <a:r>
              <a:rPr lang="en-US" altLang="en-US" sz="1700" dirty="0" err="1">
                <a:cs typeface="Arial" panose="020B0604020202020204" pitchFamily="34" charset="0"/>
              </a:rPr>
              <a:t>springSecurityFilterChain</a:t>
            </a:r>
            <a:r>
              <a:rPr lang="en-US" altLang="en-US" sz="1700" dirty="0">
                <a:cs typeface="Arial" panose="020B0604020202020204" pitchFamily="34" charset="0"/>
              </a:rPr>
              <a:t>' to: [/*] : Spring Security is by default turned on for all the URLs in the application.</a:t>
            </a:r>
          </a:p>
          <a:p>
            <a:pPr marL="352425" indent="-352425"/>
            <a:r>
              <a:rPr lang="en-US" altLang="en-US" sz="1700" dirty="0">
                <a:cs typeface="Arial" panose="020B0604020202020204" pitchFamily="34" charset="0"/>
              </a:rPr>
              <a:t>Basic Authentication is the default.</a:t>
            </a:r>
          </a:p>
          <a:p>
            <a:pPr marL="352425" indent="-352425"/>
            <a:r>
              <a:rPr lang="en-US" altLang="en-US" sz="1700" dirty="0">
                <a:cs typeface="Arial" panose="020B0604020202020204" pitchFamily="34" charset="0"/>
              </a:rPr>
              <a:t>Default </a:t>
            </a:r>
            <a:r>
              <a:rPr lang="en-US" altLang="en-US" sz="1700" dirty="0" err="1">
                <a:cs typeface="Arial" panose="020B0604020202020204" pitchFamily="34" charset="0"/>
              </a:rPr>
              <a:t>userid</a:t>
            </a:r>
            <a:r>
              <a:rPr lang="en-US" altLang="en-US" sz="1700" dirty="0">
                <a:cs typeface="Arial" panose="020B0604020202020204" pitchFamily="34" charset="0"/>
              </a:rPr>
              <a:t> is user. </a:t>
            </a:r>
          </a:p>
          <a:p>
            <a:pPr marL="352425" indent="-352425"/>
            <a:r>
              <a:rPr lang="en-US" altLang="en-US" sz="1700" dirty="0">
                <a:cs typeface="Arial" panose="020B0604020202020204" pitchFamily="34" charset="0"/>
              </a:rPr>
              <a:t>Default password is printed in the server start up log. In this example, password is 25e07e82-720d-4109-ba8d-25177c6347e6</a:t>
            </a:r>
          </a:p>
          <a:p>
            <a:pPr marL="352425" indent="-352425"/>
            <a:r>
              <a:rPr lang="en-US" altLang="en-US" sz="1700" dirty="0">
                <a:cs typeface="Arial" panose="020B0604020202020204" pitchFamily="34" charset="0"/>
              </a:rPr>
              <a:t>Some filter chains are configured to enable security</a:t>
            </a:r>
          </a:p>
          <a:p>
            <a:pPr marL="571500" indent="-571500"/>
            <a:endParaRPr lang="en-US" altLang="en-US" sz="1700" dirty="0">
              <a:cs typeface="Arial" panose="020B0604020202020204" pitchFamily="34" charset="0"/>
            </a:endParaRPr>
          </a:p>
        </p:txBody>
      </p:sp>
    </p:spTree>
    <p:extLst>
      <p:ext uri="{BB962C8B-B14F-4D97-AF65-F5344CB8AC3E}">
        <p14:creationId xmlns:p14="http://schemas.microsoft.com/office/powerpoint/2010/main" val="3992302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Arial" panose="020B0604020202020204" pitchFamily="34" charset="0"/>
                <a:cs typeface="Arial" panose="020B0604020202020204" pitchFamily="34" charset="0"/>
              </a:rPr>
              <a:t>CONFIGURE USERNAME AND PASSWORD</a:t>
            </a:r>
          </a:p>
        </p:txBody>
      </p:sp>
      <p:sp>
        <p:nvSpPr>
          <p:cNvPr id="3" name="Rectangle 3"/>
          <p:cNvSpPr txBox="1">
            <a:spLocks/>
          </p:cNvSpPr>
          <p:nvPr/>
        </p:nvSpPr>
        <p:spPr>
          <a:xfrm>
            <a:off x="655321" y="1136049"/>
            <a:ext cx="8458200" cy="5781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endParaRPr lang="en-US" altLang="en-US" sz="1800" dirty="0">
              <a:cs typeface="Arial" panose="020B0604020202020204" pitchFamily="34" charset="0"/>
            </a:endParaRPr>
          </a:p>
        </p:txBody>
      </p:sp>
      <p:sp>
        <p:nvSpPr>
          <p:cNvPr id="4" name="Content Placeholder 2"/>
          <p:cNvSpPr txBox="1">
            <a:spLocks/>
          </p:cNvSpPr>
          <p:nvPr/>
        </p:nvSpPr>
        <p:spPr>
          <a:xfrm>
            <a:off x="759302" y="1136049"/>
            <a:ext cx="8250237" cy="5562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352425"/>
            <a:r>
              <a:rPr lang="en-US" altLang="en-US" sz="1800" dirty="0"/>
              <a:t>By Default Spring security provides with a login and logout form</a:t>
            </a:r>
          </a:p>
          <a:p>
            <a:pPr marL="352425" indent="-352425"/>
            <a:r>
              <a:rPr lang="en-US" altLang="en-US" sz="1800" dirty="0">
                <a:hlinkClick r:id="rId3"/>
              </a:rPr>
              <a:t>http://localhost:8080/logout</a:t>
            </a:r>
            <a:r>
              <a:rPr lang="en-US" altLang="en-US" sz="1800" dirty="0"/>
              <a:t> -&gt; will logout from the application</a:t>
            </a:r>
          </a:p>
          <a:p>
            <a:pPr marL="352425" indent="-352425"/>
            <a:r>
              <a:rPr lang="en-US" altLang="en-US" sz="1800" dirty="0"/>
              <a:t>By default all the links are secured and requires login</a:t>
            </a:r>
          </a:p>
          <a:p>
            <a:pPr marL="352425" indent="-352425"/>
            <a:r>
              <a:rPr lang="en-US" altLang="en-US" sz="1800" dirty="0"/>
              <a:t>To change the default username and password given by spring boot, add the following in the </a:t>
            </a:r>
            <a:r>
              <a:rPr lang="en-US" altLang="en-US" sz="1800" dirty="0" err="1"/>
              <a:t>application.properties</a:t>
            </a:r>
            <a:r>
              <a:rPr lang="en-US" altLang="en-US" sz="1800" dirty="0"/>
              <a:t> file :</a:t>
            </a:r>
            <a:br>
              <a:rPr lang="en-US" altLang="en-US" sz="1800" dirty="0"/>
            </a:br>
            <a:r>
              <a:rPr lang="en-US" altLang="en-US" sz="1800" dirty="0"/>
              <a:t>spring.security.user.name=</a:t>
            </a:r>
            <a:r>
              <a:rPr lang="en-US" altLang="en-US" sz="1800" dirty="0" err="1"/>
              <a:t>shalini</a:t>
            </a:r>
            <a:br>
              <a:rPr lang="en-US" altLang="en-US" sz="1800" dirty="0"/>
            </a:br>
            <a:r>
              <a:rPr lang="en-US" altLang="en-US" sz="1800" dirty="0" err="1"/>
              <a:t>spring.security.user.password</a:t>
            </a:r>
            <a:r>
              <a:rPr lang="en-US" altLang="en-US" sz="1800" dirty="0"/>
              <a:t>=</a:t>
            </a:r>
            <a:r>
              <a:rPr lang="en-US" altLang="en-US" sz="1800" dirty="0" err="1"/>
              <a:t>shalini</a:t>
            </a:r>
            <a:endParaRPr lang="en-US" altLang="en-US" sz="1800" dirty="0"/>
          </a:p>
          <a:p>
            <a:pPr marL="571500" indent="-571500"/>
            <a:endParaRPr lang="en-US" altLang="en-US" sz="1800"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46011" y="2946329"/>
            <a:ext cx="2845577" cy="2845577"/>
          </a:xfrm>
          <a:prstGeom prst="rect">
            <a:avLst/>
          </a:prstGeom>
        </p:spPr>
      </p:pic>
    </p:spTree>
    <p:extLst>
      <p:ext uri="{BB962C8B-B14F-4D97-AF65-F5344CB8AC3E}">
        <p14:creationId xmlns:p14="http://schemas.microsoft.com/office/powerpoint/2010/main" val="1309249530"/>
      </p:ext>
    </p:extLst>
  </p:cSld>
  <p:clrMapOvr>
    <a:masterClrMapping/>
  </p:clrMapOvr>
</p:sld>
</file>

<file path=ppt/theme/theme1.xml><?xml version="1.0" encoding="utf-8"?>
<a:theme xmlns:a="http://schemas.openxmlformats.org/drawingml/2006/main" name="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1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4_Office Theme">
  <a:themeElements>
    <a:clrScheme name="Imarticus_Elearning">
      <a:dk1>
        <a:srgbClr val="000000"/>
      </a:dk1>
      <a:lt1>
        <a:srgbClr val="FFFFFF"/>
      </a:lt1>
      <a:dk2>
        <a:srgbClr val="44546A"/>
      </a:dk2>
      <a:lt2>
        <a:srgbClr val="E7E6E6"/>
      </a:lt2>
      <a:accent1>
        <a:srgbClr val="E34855"/>
      </a:accent1>
      <a:accent2>
        <a:srgbClr val="F97700"/>
      </a:accent2>
      <a:accent3>
        <a:srgbClr val="4BC7A0"/>
      </a:accent3>
      <a:accent4>
        <a:srgbClr val="2AC6D1"/>
      </a:accent4>
      <a:accent5>
        <a:srgbClr val="5B9BD5"/>
      </a:accent5>
      <a:accent6>
        <a:srgbClr val="DD5148"/>
      </a:accent6>
      <a:hlink>
        <a:srgbClr val="333A45"/>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TotalTime>
  <Words>7942</Words>
  <Application>Microsoft Macintosh PowerPoint</Application>
  <PresentationFormat>Widescreen</PresentationFormat>
  <Paragraphs>654</Paragraphs>
  <Slides>61</Slides>
  <Notes>54</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61</vt:i4>
      </vt:variant>
    </vt:vector>
  </HeadingPairs>
  <TitlesOfParts>
    <vt:vector size="80" baseType="lpstr">
      <vt:lpstr>굴림</vt:lpstr>
      <vt:lpstr>ＭＳ Ｐゴシック</vt:lpstr>
      <vt:lpstr>Arial</vt:lpstr>
      <vt:lpstr>Arial Regular</vt:lpstr>
      <vt:lpstr>Calibri</vt:lpstr>
      <vt:lpstr>Calibri Light</vt:lpstr>
      <vt:lpstr>Cambria</vt:lpstr>
      <vt:lpstr>Lato Medium</vt:lpstr>
      <vt:lpstr>Mangal</vt:lpstr>
      <vt:lpstr>Menlo</vt:lpstr>
      <vt:lpstr>Montserrat</vt:lpstr>
      <vt:lpstr>Open Sans</vt:lpstr>
      <vt:lpstr>Roboto</vt:lpstr>
      <vt:lpstr>Times New Roman</vt:lpstr>
      <vt:lpstr>Verdana</vt:lpstr>
      <vt:lpstr>Office Theme</vt:lpstr>
      <vt:lpstr>5_Office Theme</vt:lpstr>
      <vt:lpstr>1_Office Theme</vt:lpstr>
      <vt:lpstr>4_Office Theme</vt:lpstr>
      <vt:lpstr>PowerPoint Presentation</vt:lpstr>
      <vt:lpstr>PowerPoint Presentation</vt:lpstr>
      <vt:lpstr>PowerPoint Presentation</vt:lpstr>
      <vt:lpstr>SPRING SECURITY</vt:lpstr>
      <vt:lpstr>AUTHENTICATION</vt:lpstr>
      <vt:lpstr>AUTHORIZATION</vt:lpstr>
      <vt:lpstr>SPRING SECURITY FRAMEWORK</vt:lpstr>
      <vt:lpstr>SPRING BOOT SECURITY</vt:lpstr>
      <vt:lpstr>CONFIGURE USERNAME AND PASSWORD</vt:lpstr>
      <vt:lpstr>SIMPLE AUTHENTICATION</vt:lpstr>
      <vt:lpstr>ROLE NAME PREFIX</vt:lpstr>
      <vt:lpstr>TERMINOLOGY</vt:lpstr>
      <vt:lpstr>SPRING SECURITY ARCHITECTURE</vt:lpstr>
      <vt:lpstr>AUTHENTICATE</vt:lpstr>
      <vt:lpstr>SPRING SECURITY FILTER CHAIN</vt:lpstr>
      <vt:lpstr>AUTHENTICATION MANAGER</vt:lpstr>
      <vt:lpstr>AUTHENTICATIONPROVIDER</vt:lpstr>
      <vt:lpstr>USERDETAILSSERVICE</vt:lpstr>
      <vt:lpstr>IMPLEMENT AUTHENTICATION</vt:lpstr>
      <vt:lpstr>IMPLEMENT AUTHENTICATION</vt:lpstr>
      <vt:lpstr>IMPLEMENT WEBSECURITY</vt:lpstr>
      <vt:lpstr>CUSTOMIZE AUTHORIZATION</vt:lpstr>
      <vt:lpstr>SPRING LOGIN AND LOGOUT</vt:lpstr>
      <vt:lpstr>LETS ADD ROLES</vt:lpstr>
      <vt:lpstr>CREATE CUSTOM LOGIN PAGE</vt:lpstr>
      <vt:lpstr>CREATE CUSTOM LOGIN URL</vt:lpstr>
      <vt:lpstr>AUTHENTICATION USING H2</vt:lpstr>
      <vt:lpstr>PowerPoint Presentation</vt:lpstr>
      <vt:lpstr>IMPLEMENT JWT</vt:lpstr>
      <vt:lpstr>JWT WORKFLOW</vt:lpstr>
      <vt:lpstr>STRUCTURE OF JWT </vt:lpstr>
      <vt:lpstr>GENERATE JWT</vt:lpstr>
      <vt:lpstr>VALIDATE JWT</vt:lpstr>
      <vt:lpstr>SPRING BOOT WITH  JWT</vt:lpstr>
      <vt:lpstr>IMPLEMENT JWT</vt:lpstr>
      <vt:lpstr>IMPLEMENT JWT FILTER</vt:lpstr>
      <vt:lpstr>IMPLEMENT JWT FILTER</vt:lpstr>
      <vt:lpstr>IMPLEMENT JWT SECURITY CONFIG</vt:lpstr>
      <vt:lpstr>TEST JWT</vt:lpstr>
      <vt:lpstr>PowerPoint Presentation</vt:lpstr>
      <vt:lpstr>OAUTH</vt:lpstr>
      <vt:lpstr>ADVANTAGES</vt:lpstr>
      <vt:lpstr>OAUTH FLOW</vt:lpstr>
      <vt:lpstr>OAUTH 2.0 PROVIDER IMPLEMENTATION</vt:lpstr>
      <vt:lpstr>OAUTH 2.0 PROVIDER IMPLEMENTATION</vt:lpstr>
      <vt:lpstr>AUTHORIZATION SERVER</vt:lpstr>
      <vt:lpstr>CONFIGURE CLIENT DETAILS</vt:lpstr>
      <vt:lpstr>MANAGING TOKENS</vt:lpstr>
      <vt:lpstr>GRANT TYPES</vt:lpstr>
      <vt:lpstr>GRANT TYPES</vt:lpstr>
      <vt:lpstr>CONFIGURE ENDPOINT URL</vt:lpstr>
      <vt:lpstr>SECURE ENDPOINT URL</vt:lpstr>
      <vt:lpstr>RESOURCE SERVER CONFIGURATION</vt:lpstr>
      <vt:lpstr>ACCESS TOKEN VS REFRESH TOKEN</vt:lpstr>
      <vt:lpstr>OAUTH CLIENT</vt:lpstr>
      <vt:lpstr>CONTD…</vt:lpstr>
      <vt:lpstr>REFERENCES</vt:lpstr>
      <vt:lpstr>PowerPoint Presentation</vt:lpstr>
      <vt:lpstr>PowerPoint Presentation</vt:lpstr>
      <vt:lpstr>FEEDBACK</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Office User</cp:lastModifiedBy>
  <cp:revision>121</cp:revision>
  <dcterms:created xsi:type="dcterms:W3CDTF">2021-03-31T11:34:39Z</dcterms:created>
  <dcterms:modified xsi:type="dcterms:W3CDTF">2022-07-10T06:46:26Z</dcterms:modified>
</cp:coreProperties>
</file>